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323" r:id="rId2"/>
    <p:sldId id="327" r:id="rId3"/>
    <p:sldId id="328" r:id="rId4"/>
    <p:sldId id="329" r:id="rId5"/>
    <p:sldId id="330" r:id="rId6"/>
    <p:sldId id="331" r:id="rId7"/>
    <p:sldId id="33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2F37EF-DC88-43F6-B79D-9C63C382A710}">
          <p14:sldIdLst>
            <p14:sldId id="323"/>
          </p14:sldIdLst>
        </p14:section>
        <p14:section name="Untitled Section" id="{1D7BB4C8-E742-4812-9274-AB4AD29BDED1}">
          <p14:sldIdLst>
            <p14:sldId id="327"/>
            <p14:sldId id="328"/>
            <p14:sldId id="329"/>
            <p14:sldId id="330"/>
            <p14:sldId id="331"/>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7D4901-68E9-5BD4-171C-98EFB1F92965}" name="Brid O'Donovan" initials="BO" userId="S::bodonovan@cru.ie::7f8d04e2-abda-48f2-85ea-834ebfa181d0" providerId="AD"/>
  <p188:author id="{5B56BEDF-3948-69EA-7863-86467FC915EB}" name="Sarah McCauley" initials="SM" userId="S::smccauley@cru.ie::3ee0df0d-94fb-4cda-a19e-2a3f6de729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Customers</a:t>
            </a:r>
            <a:r>
              <a:rPr lang="en-GB" b="1" baseline="0"/>
              <a:t> in arrears</a:t>
            </a:r>
            <a:endParaRPr lang="en-GB" b="1"/>
          </a:p>
        </c:rich>
      </c:tx>
      <c:layout>
        <c:manualLayout>
          <c:xMode val="edge"/>
          <c:yMode val="edge"/>
          <c:x val="0.3594930008748906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Domestic electricity</c:v>
          </c:tx>
          <c:spPr>
            <a:ln w="28575" cap="rnd">
              <a:solidFill>
                <a:schemeClr val="accent1"/>
              </a:solidFill>
              <a:round/>
            </a:ln>
            <a:effectLst/>
          </c:spPr>
          <c:marker>
            <c:symbol val="none"/>
          </c:marker>
          <c:dLbls>
            <c:dLbl>
              <c:idx val="9"/>
              <c:layout>
                <c:manualLayout>
                  <c:x val="-0.13055555555555556"/>
                  <c:y val="3.2407407407407364E-2"/>
                </c:manualLayout>
              </c:layout>
              <c:tx>
                <c:rich>
                  <a:bodyPr/>
                  <a:lstStyle/>
                  <a:p>
                    <a:r>
                      <a:rPr lang="en-US"/>
                      <a:t>Credit</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769-4DBF-BFC4-4A724CB23D12}"/>
                </c:ext>
              </c:extLst>
            </c:dLbl>
            <c:dLbl>
              <c:idx val="15"/>
              <c:layout>
                <c:manualLayout>
                  <c:x val="-0.12222222222222222"/>
                  <c:y val="3.2407407407407447E-2"/>
                </c:manualLayout>
              </c:layout>
              <c:tx>
                <c:rich>
                  <a:bodyPr/>
                  <a:lstStyle/>
                  <a:p>
                    <a:r>
                      <a:rPr lang="en-US" baseline="0"/>
                      <a:t>Credit </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69-4DBF-BFC4-4A724CB23D12}"/>
                </c:ext>
              </c:extLst>
            </c:dLbl>
            <c:dLbl>
              <c:idx val="18"/>
              <c:layout>
                <c:manualLayout>
                  <c:x val="-0.10555555555555561"/>
                  <c:y val="3.2407407407407364E-2"/>
                </c:manualLayout>
              </c:layout>
              <c:tx>
                <c:rich>
                  <a:bodyPr/>
                  <a:lstStyle/>
                  <a:p>
                    <a:r>
                      <a:rPr lang="en-US" baseline="0"/>
                      <a:t>Credit </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769-4DBF-BFC4-4A724CB23D12}"/>
                </c:ext>
              </c:extLst>
            </c:dLbl>
            <c:dLbl>
              <c:idx val="20"/>
              <c:layout>
                <c:manualLayout>
                  <c:x val="-1.0185067526415994E-16"/>
                  <c:y val="2.3884149897929384E-2"/>
                </c:manualLayout>
              </c:layout>
              <c:tx>
                <c:rich>
                  <a:bodyPr/>
                  <a:lstStyle/>
                  <a:p>
                    <a:r>
                      <a:rPr lang="en-US"/>
                      <a:t>Credit</a:t>
                    </a:r>
                    <a:r>
                      <a:rPr lang="en-US" baseline="0"/>
                      <a: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769-4DBF-BFC4-4A724CB23D12}"/>
                </c:ext>
              </c:extLst>
            </c:dLbl>
            <c:dLbl>
              <c:idx val="29"/>
              <c:layout>
                <c:manualLayout>
                  <c:x val="-0.14166666666666666"/>
                  <c:y val="2.3148148148148147E-2"/>
                </c:manualLayout>
              </c:layout>
              <c:tx>
                <c:rich>
                  <a:bodyPr/>
                  <a:lstStyle/>
                  <a:p>
                    <a:r>
                      <a:rPr lang="en-US" baseline="0"/>
                      <a:t>Credit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769-4DBF-BFC4-4A724CB23D12}"/>
                </c:ext>
              </c:extLst>
            </c:dLbl>
            <c:dLbl>
              <c:idx val="30"/>
              <c:layout>
                <c:manualLayout>
                  <c:x val="-0.1111111111111111"/>
                  <c:y val="3.2407407407407406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en-US"/>
                      <a:t>Credit </a:t>
                    </a:r>
                  </a:p>
                </c:rich>
              </c:tx>
              <c:spPr>
                <a:noFill/>
                <a:ln>
                  <a:solidFill>
                    <a:schemeClr val="bg2">
                      <a:lumMod val="9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769-4DBF-BFC4-4A724CB23D12}"/>
                </c:ext>
              </c:extLst>
            </c:dLbl>
            <c:dLbl>
              <c:idx val="32"/>
              <c:layout>
                <c:manualLayout>
                  <c:x val="-6.9444444444444448E-2"/>
                  <c:y val="-8.7962962962962979E-2"/>
                </c:manualLayout>
              </c:layout>
              <c:tx>
                <c:rich>
                  <a:bodyPr/>
                  <a:lstStyle/>
                  <a:p>
                    <a:r>
                      <a:rPr lang="en-US" baseline="0"/>
                      <a:t> Credit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769-4DBF-BFC4-4A724CB23D12}"/>
                </c:ext>
              </c:extLst>
            </c:dLbl>
            <c:dLbl>
              <c:idx val="40"/>
              <c:layout>
                <c:manualLayout>
                  <c:x val="-0.12222222222222222"/>
                  <c:y val="5.5555555555555552E-2"/>
                </c:manualLayout>
              </c:layout>
              <c:tx>
                <c:rich>
                  <a:bodyPr/>
                  <a:lstStyle/>
                  <a:p>
                    <a:r>
                      <a:rPr lang="en-US" baseline="0"/>
                      <a:t>Credit</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69-4DBF-BFC4-4A724CB23D12}"/>
                </c:ext>
              </c:extLst>
            </c:dLbl>
            <c:dLbl>
              <c:idx val="42"/>
              <c:layout>
                <c:manualLayout>
                  <c:x val="-1.6666666666666767E-2"/>
                  <c:y val="6.9444444444444448E-2"/>
                </c:manualLayout>
              </c:layout>
              <c:tx>
                <c:rich>
                  <a:bodyPr/>
                  <a:lstStyle/>
                  <a:p>
                    <a:r>
                      <a:rPr lang="en-US"/>
                      <a:t>Credit</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769-4DBF-BFC4-4A724CB23D1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'Customers in arrears'!$B$2:$AS$2</c:f>
              <c:numCache>
                <c:formatCode>mmm\-yy</c:formatCode>
                <c:ptCount val="4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pt idx="29">
                  <c:v>45261</c:v>
                </c:pt>
                <c:pt idx="30">
                  <c:v>45292</c:v>
                </c:pt>
                <c:pt idx="31">
                  <c:v>45323</c:v>
                </c:pt>
                <c:pt idx="32">
                  <c:v>45352</c:v>
                </c:pt>
                <c:pt idx="33">
                  <c:v>45383</c:v>
                </c:pt>
                <c:pt idx="34">
                  <c:v>45413</c:v>
                </c:pt>
                <c:pt idx="35">
                  <c:v>45444</c:v>
                </c:pt>
                <c:pt idx="36">
                  <c:v>45474</c:v>
                </c:pt>
                <c:pt idx="37">
                  <c:v>45505</c:v>
                </c:pt>
                <c:pt idx="38">
                  <c:v>45536</c:v>
                </c:pt>
                <c:pt idx="39">
                  <c:v>45566</c:v>
                </c:pt>
                <c:pt idx="40">
                  <c:v>45597</c:v>
                </c:pt>
                <c:pt idx="41">
                  <c:v>45627</c:v>
                </c:pt>
                <c:pt idx="42">
                  <c:v>45658</c:v>
                </c:pt>
                <c:pt idx="43">
                  <c:v>45689</c:v>
                </c:pt>
              </c:numCache>
            </c:numRef>
          </c:cat>
          <c:val>
            <c:numRef>
              <c:f>'Customers in arrears'!$B$10:$AS$10</c:f>
              <c:numCache>
                <c:formatCode>General</c:formatCode>
                <c:ptCount val="44"/>
                <c:pt idx="0">
                  <c:v>262521</c:v>
                </c:pt>
                <c:pt idx="1">
                  <c:v>255061</c:v>
                </c:pt>
                <c:pt idx="2">
                  <c:v>257943</c:v>
                </c:pt>
                <c:pt idx="3">
                  <c:v>259694</c:v>
                </c:pt>
                <c:pt idx="4">
                  <c:v>254268</c:v>
                </c:pt>
                <c:pt idx="5">
                  <c:v>279522</c:v>
                </c:pt>
                <c:pt idx="6">
                  <c:v>250538</c:v>
                </c:pt>
                <c:pt idx="7">
                  <c:v>262919</c:v>
                </c:pt>
                <c:pt idx="8">
                  <c:v>283125</c:v>
                </c:pt>
                <c:pt idx="9">
                  <c:v>188356</c:v>
                </c:pt>
                <c:pt idx="10">
                  <c:v>190050</c:v>
                </c:pt>
                <c:pt idx="11">
                  <c:v>217459</c:v>
                </c:pt>
                <c:pt idx="12">
                  <c:v>237433</c:v>
                </c:pt>
                <c:pt idx="13">
                  <c:v>250536</c:v>
                </c:pt>
                <c:pt idx="14">
                  <c:v>259293</c:v>
                </c:pt>
                <c:pt idx="15">
                  <c:v>193549</c:v>
                </c:pt>
                <c:pt idx="16">
                  <c:v>196651</c:v>
                </c:pt>
                <c:pt idx="17">
                  <c:v>236140</c:v>
                </c:pt>
                <c:pt idx="18">
                  <c:v>183506</c:v>
                </c:pt>
                <c:pt idx="19">
                  <c:v>212526</c:v>
                </c:pt>
                <c:pt idx="20">
                  <c:v>200819</c:v>
                </c:pt>
                <c:pt idx="21">
                  <c:v>217338</c:v>
                </c:pt>
                <c:pt idx="22">
                  <c:v>240791</c:v>
                </c:pt>
                <c:pt idx="23">
                  <c:v>255952</c:v>
                </c:pt>
                <c:pt idx="24">
                  <c:v>257708</c:v>
                </c:pt>
                <c:pt idx="25">
                  <c:v>262294</c:v>
                </c:pt>
                <c:pt idx="26">
                  <c:v>275039</c:v>
                </c:pt>
                <c:pt idx="27">
                  <c:v>273546</c:v>
                </c:pt>
                <c:pt idx="28">
                  <c:v>278403</c:v>
                </c:pt>
                <c:pt idx="29">
                  <c:v>243644</c:v>
                </c:pt>
                <c:pt idx="30">
                  <c:v>208899</c:v>
                </c:pt>
                <c:pt idx="31">
                  <c:v>234383</c:v>
                </c:pt>
                <c:pt idx="32">
                  <c:v>230451</c:v>
                </c:pt>
                <c:pt idx="33">
                  <c:v>237758</c:v>
                </c:pt>
                <c:pt idx="34">
                  <c:v>255274</c:v>
                </c:pt>
                <c:pt idx="35">
                  <c:v>268394</c:v>
                </c:pt>
                <c:pt idx="36">
                  <c:v>271338</c:v>
                </c:pt>
                <c:pt idx="37">
                  <c:v>278843</c:v>
                </c:pt>
                <c:pt idx="38">
                  <c:v>275561</c:v>
                </c:pt>
                <c:pt idx="39">
                  <c:v>284000</c:v>
                </c:pt>
                <c:pt idx="40">
                  <c:v>245329</c:v>
                </c:pt>
                <c:pt idx="41">
                  <c:v>268555</c:v>
                </c:pt>
                <c:pt idx="42">
                  <c:v>237053</c:v>
                </c:pt>
                <c:pt idx="43">
                  <c:v>258338</c:v>
                </c:pt>
              </c:numCache>
            </c:numRef>
          </c:val>
          <c:smooth val="0"/>
          <c:extLst>
            <c:ext xmlns:c16="http://schemas.microsoft.com/office/drawing/2014/chart" uri="{C3380CC4-5D6E-409C-BE32-E72D297353CC}">
              <c16:uniqueId val="{00000009-B769-4DBF-BFC4-4A724CB23D12}"/>
            </c:ext>
          </c:extLst>
        </c:ser>
        <c:ser>
          <c:idx val="1"/>
          <c:order val="1"/>
          <c:tx>
            <c:v>Domestic gas</c:v>
          </c:tx>
          <c:spPr>
            <a:ln w="28575" cap="rnd">
              <a:solidFill>
                <a:schemeClr val="accent2"/>
              </a:solidFill>
              <a:round/>
            </a:ln>
            <a:effectLst/>
          </c:spPr>
          <c:marker>
            <c:symbol val="none"/>
          </c:marker>
          <c:cat>
            <c:numRef>
              <c:f>'Customers in arrears'!$B$2:$AS$2</c:f>
              <c:numCache>
                <c:formatCode>mmm\-yy</c:formatCode>
                <c:ptCount val="4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pt idx="29">
                  <c:v>45261</c:v>
                </c:pt>
                <c:pt idx="30">
                  <c:v>45292</c:v>
                </c:pt>
                <c:pt idx="31">
                  <c:v>45323</c:v>
                </c:pt>
                <c:pt idx="32">
                  <c:v>45352</c:v>
                </c:pt>
                <c:pt idx="33">
                  <c:v>45383</c:v>
                </c:pt>
                <c:pt idx="34">
                  <c:v>45413</c:v>
                </c:pt>
                <c:pt idx="35">
                  <c:v>45444</c:v>
                </c:pt>
                <c:pt idx="36">
                  <c:v>45474</c:v>
                </c:pt>
                <c:pt idx="37">
                  <c:v>45505</c:v>
                </c:pt>
                <c:pt idx="38">
                  <c:v>45536</c:v>
                </c:pt>
                <c:pt idx="39">
                  <c:v>45566</c:v>
                </c:pt>
                <c:pt idx="40">
                  <c:v>45597</c:v>
                </c:pt>
                <c:pt idx="41">
                  <c:v>45627</c:v>
                </c:pt>
                <c:pt idx="42">
                  <c:v>45658</c:v>
                </c:pt>
                <c:pt idx="43">
                  <c:v>45689</c:v>
                </c:pt>
              </c:numCache>
            </c:numRef>
          </c:cat>
          <c:val>
            <c:numRef>
              <c:f>'Customers in arrears'!$B$21:$AS$21</c:f>
              <c:numCache>
                <c:formatCode>General</c:formatCode>
                <c:ptCount val="44"/>
                <c:pt idx="0">
                  <c:v>127026</c:v>
                </c:pt>
                <c:pt idx="1">
                  <c:v>126098</c:v>
                </c:pt>
                <c:pt idx="2">
                  <c:v>124901</c:v>
                </c:pt>
                <c:pt idx="3">
                  <c:v>121695</c:v>
                </c:pt>
                <c:pt idx="4">
                  <c:v>121456</c:v>
                </c:pt>
                <c:pt idx="5">
                  <c:v>124061</c:v>
                </c:pt>
                <c:pt idx="6">
                  <c:v>125577</c:v>
                </c:pt>
                <c:pt idx="7">
                  <c:v>129849</c:v>
                </c:pt>
                <c:pt idx="8">
                  <c:v>135546</c:v>
                </c:pt>
                <c:pt idx="9">
                  <c:v>138947</c:v>
                </c:pt>
                <c:pt idx="10">
                  <c:v>136341</c:v>
                </c:pt>
                <c:pt idx="11">
                  <c:v>140806</c:v>
                </c:pt>
                <c:pt idx="12">
                  <c:v>139814</c:v>
                </c:pt>
                <c:pt idx="13">
                  <c:v>138887</c:v>
                </c:pt>
                <c:pt idx="14">
                  <c:v>137237</c:v>
                </c:pt>
                <c:pt idx="15">
                  <c:v>135906</c:v>
                </c:pt>
                <c:pt idx="16">
                  <c:v>135383</c:v>
                </c:pt>
                <c:pt idx="17">
                  <c:v>142712</c:v>
                </c:pt>
                <c:pt idx="18">
                  <c:v>143523</c:v>
                </c:pt>
                <c:pt idx="19">
                  <c:v>152276</c:v>
                </c:pt>
                <c:pt idx="20">
                  <c:v>160399</c:v>
                </c:pt>
                <c:pt idx="21">
                  <c:v>164069</c:v>
                </c:pt>
                <c:pt idx="22">
                  <c:v>165206</c:v>
                </c:pt>
                <c:pt idx="23">
                  <c:v>167937</c:v>
                </c:pt>
                <c:pt idx="24">
                  <c:v>163695</c:v>
                </c:pt>
                <c:pt idx="25">
                  <c:v>163203</c:v>
                </c:pt>
                <c:pt idx="26">
                  <c:v>159994</c:v>
                </c:pt>
                <c:pt idx="27">
                  <c:v>157494</c:v>
                </c:pt>
                <c:pt idx="28">
                  <c:v>152966</c:v>
                </c:pt>
                <c:pt idx="29">
                  <c:v>155093</c:v>
                </c:pt>
                <c:pt idx="30">
                  <c:v>155615</c:v>
                </c:pt>
                <c:pt idx="31">
                  <c:v>162504</c:v>
                </c:pt>
                <c:pt idx="32">
                  <c:v>170744</c:v>
                </c:pt>
                <c:pt idx="33">
                  <c:v>169640</c:v>
                </c:pt>
                <c:pt idx="34">
                  <c:v>171178</c:v>
                </c:pt>
                <c:pt idx="35">
                  <c:v>171794</c:v>
                </c:pt>
                <c:pt idx="36">
                  <c:v>168676</c:v>
                </c:pt>
                <c:pt idx="37">
                  <c:v>168849</c:v>
                </c:pt>
                <c:pt idx="38">
                  <c:v>163647</c:v>
                </c:pt>
                <c:pt idx="39">
                  <c:v>163597</c:v>
                </c:pt>
                <c:pt idx="40">
                  <c:v>161512</c:v>
                </c:pt>
                <c:pt idx="41">
                  <c:v>163764</c:v>
                </c:pt>
                <c:pt idx="42">
                  <c:v>163537</c:v>
                </c:pt>
                <c:pt idx="43">
                  <c:v>171330</c:v>
                </c:pt>
              </c:numCache>
            </c:numRef>
          </c:val>
          <c:smooth val="0"/>
          <c:extLst>
            <c:ext xmlns:c16="http://schemas.microsoft.com/office/drawing/2014/chart" uri="{C3380CC4-5D6E-409C-BE32-E72D297353CC}">
              <c16:uniqueId val="{0000000A-B769-4DBF-BFC4-4A724CB23D12}"/>
            </c:ext>
          </c:extLst>
        </c:ser>
        <c:dLbls>
          <c:showLegendKey val="0"/>
          <c:showVal val="0"/>
          <c:showCatName val="0"/>
          <c:showSerName val="0"/>
          <c:showPercent val="0"/>
          <c:showBubbleSize val="0"/>
        </c:dLbls>
        <c:smooth val="0"/>
        <c:axId val="2130913184"/>
        <c:axId val="2130911520"/>
      </c:lineChart>
      <c:dateAx>
        <c:axId val="21309131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911520"/>
        <c:crosses val="autoZero"/>
        <c:auto val="1"/>
        <c:lblOffset val="100"/>
        <c:baseTimeUnit val="months"/>
        <c:majorUnit val="1"/>
        <c:majorTimeUnit val="months"/>
      </c:dateAx>
      <c:valAx>
        <c:axId val="213091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91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a:t>
            </a:r>
            <a:r>
              <a:rPr lang="en-GB" b="1" baseline="0"/>
              <a:t> value of arrears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Domestic electricity</c:v>
          </c:tx>
          <c:spPr>
            <a:ln w="28575" cap="rnd">
              <a:solidFill>
                <a:schemeClr val="accent1"/>
              </a:solidFill>
              <a:round/>
            </a:ln>
            <a:effectLst/>
          </c:spPr>
          <c:marker>
            <c:symbol val="none"/>
          </c:marker>
          <c:dLbls>
            <c:dLbl>
              <c:idx val="9"/>
              <c:layout>
                <c:manualLayout>
                  <c:x val="-0.12457684495599188"/>
                  <c:y val="3.6240090600226503E-2"/>
                </c:manualLayout>
              </c:layout>
              <c:tx>
                <c:rich>
                  <a:bodyPr/>
                  <a:lstStyle/>
                  <a:p>
                    <a:r>
                      <a:rPr lang="en-US"/>
                      <a:t>Credit</a:t>
                    </a:r>
                    <a:r>
                      <a:rPr lang="en-US" baseline="0"/>
                      <a: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8A-4A80-A261-88309E3D4A6D}"/>
                </c:ext>
              </c:extLst>
            </c:dLbl>
            <c:dLbl>
              <c:idx val="15"/>
              <c:layout>
                <c:manualLayout>
                  <c:x val="-0.11374407582938388"/>
                  <c:y val="5.4360135900339751E-2"/>
                </c:manualLayout>
              </c:layout>
              <c:tx>
                <c:rich>
                  <a:bodyPr/>
                  <a:lstStyle/>
                  <a:p>
                    <a:r>
                      <a:rPr lang="en-US"/>
                      <a:t>Credit</a:t>
                    </a:r>
                    <a:r>
                      <a:rPr lang="en-US" baseline="0"/>
                      <a: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8A-4A80-A261-88309E3D4A6D}"/>
                </c:ext>
              </c:extLst>
            </c:dLbl>
            <c:dLbl>
              <c:idx val="18"/>
              <c:layout>
                <c:manualLayout>
                  <c:x val="-5.9580230196344043E-2"/>
                  <c:y val="7.7010192525481316E-2"/>
                </c:manualLayout>
              </c:layout>
              <c:tx>
                <c:rich>
                  <a:bodyPr/>
                  <a:lstStyle/>
                  <a:p>
                    <a:r>
                      <a:rPr lang="en-US"/>
                      <a:t>Credit</a:t>
                    </a:r>
                    <a:r>
                      <a:rPr lang="en-US" baseline="0"/>
                      <a:t> </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8A-4A80-A261-88309E3D4A6D}"/>
                </c:ext>
              </c:extLst>
            </c:dLbl>
            <c:dLbl>
              <c:idx val="20"/>
              <c:layout>
                <c:manualLayout>
                  <c:x val="-8.124576844955992E-3"/>
                  <c:y val="4.5300113250283124E-2"/>
                </c:manualLayout>
              </c:layout>
              <c:tx>
                <c:rich>
                  <a:bodyPr/>
                  <a:lstStyle/>
                  <a:p>
                    <a:r>
                      <a:rPr lang="en-US" baseline="0"/>
                      <a:t>Credit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8A-4A80-A261-88309E3D4A6D}"/>
                </c:ext>
              </c:extLst>
            </c:dLbl>
            <c:dLbl>
              <c:idx val="29"/>
              <c:layout>
                <c:manualLayout>
                  <c:x val="-0.13773460781857244"/>
                  <c:y val="4.9563317609081427E-2"/>
                </c:manualLayout>
              </c:layout>
              <c:tx>
                <c:rich>
                  <a:bodyPr/>
                  <a:lstStyle/>
                  <a:p>
                    <a:r>
                      <a:rPr lang="en-US"/>
                      <a:t>Credit</a:t>
                    </a:r>
                    <a:r>
                      <a:rPr lang="en-US" baseline="0"/>
                      <a:t> </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8A-4A80-A261-88309E3D4A6D}"/>
                </c:ext>
              </c:extLst>
            </c:dLbl>
            <c:dLbl>
              <c:idx val="30"/>
              <c:layout>
                <c:manualLayout>
                  <c:x val="-9.9986032551618351E-2"/>
                  <c:y val="0.1108543708367145"/>
                </c:manualLayout>
              </c:layout>
              <c:tx>
                <c:rich>
                  <a:bodyPr/>
                  <a:lstStyle/>
                  <a:p>
                    <a:r>
                      <a:rPr lang="en-US" baseline="0"/>
                      <a:t>Credit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8A-4A80-A261-88309E3D4A6D}"/>
                </c:ext>
              </c:extLst>
            </c:dLbl>
            <c:dLbl>
              <c:idx val="32"/>
              <c:layout>
                <c:manualLayout>
                  <c:x val="-4.3301759133964918E-2"/>
                  <c:y val="0.12705924992977718"/>
                </c:manualLayout>
              </c:layout>
              <c:tx>
                <c:rich>
                  <a:bodyPr/>
                  <a:lstStyle/>
                  <a:p>
                    <a:r>
                      <a:rPr lang="en-US"/>
                      <a:t>Credit</a:t>
                    </a:r>
                    <a:r>
                      <a:rPr lang="en-US" baseline="0"/>
                      <a:t> </a:t>
                    </a:r>
                    <a:endParaRPr lang="en-US"/>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E8A-4A80-A261-88309E3D4A6D}"/>
                </c:ext>
              </c:extLst>
            </c:dLbl>
            <c:dLbl>
              <c:idx val="40"/>
              <c:layout>
                <c:manualLayout>
                  <c:x val="-9.7494922139472001E-2"/>
                  <c:y val="3.9013384935037143E-2"/>
                </c:manualLayout>
              </c:layout>
              <c:tx>
                <c:rich>
                  <a:bodyPr/>
                  <a:lstStyle/>
                  <a:p>
                    <a:r>
                      <a:rPr lang="en-US"/>
                      <a:t>Credit</a:t>
                    </a:r>
                    <a:r>
                      <a:rPr lang="en-US" baseline="0"/>
                      <a:t> </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E8A-4A80-A261-88309E3D4A6D}"/>
                </c:ext>
              </c:extLst>
            </c:dLbl>
            <c:dLbl>
              <c:idx val="42"/>
              <c:layout>
                <c:manualLayout>
                  <c:x val="-1.3540961408260185E-2"/>
                  <c:y val="8.1540203850509627E-2"/>
                </c:manualLayout>
              </c:layout>
              <c:tx>
                <c:rich>
                  <a:bodyPr/>
                  <a:lstStyle/>
                  <a:p>
                    <a:r>
                      <a:rPr lang="en-US"/>
                      <a:t>Credit</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8A-4A80-A261-88309E3D4A6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 value of arrears'!$B$2:$AS$2</c:f>
              <c:numCache>
                <c:formatCode>mmm\-yy</c:formatCode>
                <c:ptCount val="4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pt idx="29">
                  <c:v>45261</c:v>
                </c:pt>
                <c:pt idx="30">
                  <c:v>45292</c:v>
                </c:pt>
                <c:pt idx="31">
                  <c:v>45323</c:v>
                </c:pt>
                <c:pt idx="32">
                  <c:v>45352</c:v>
                </c:pt>
                <c:pt idx="33">
                  <c:v>45383</c:v>
                </c:pt>
                <c:pt idx="34">
                  <c:v>45413</c:v>
                </c:pt>
                <c:pt idx="35">
                  <c:v>45444</c:v>
                </c:pt>
                <c:pt idx="36">
                  <c:v>45474</c:v>
                </c:pt>
                <c:pt idx="37">
                  <c:v>45505</c:v>
                </c:pt>
                <c:pt idx="38">
                  <c:v>45536</c:v>
                </c:pt>
                <c:pt idx="39">
                  <c:v>45566</c:v>
                </c:pt>
                <c:pt idx="40">
                  <c:v>45597</c:v>
                </c:pt>
                <c:pt idx="41">
                  <c:v>45627</c:v>
                </c:pt>
                <c:pt idx="42">
                  <c:v>45658</c:v>
                </c:pt>
                <c:pt idx="43">
                  <c:v>45689</c:v>
                </c:pt>
              </c:numCache>
            </c:numRef>
          </c:cat>
          <c:val>
            <c:numRef>
              <c:f>'€ value of arrears'!$B$10:$AS$10</c:f>
              <c:numCache>
                <c:formatCode>General</c:formatCode>
                <c:ptCount val="44"/>
                <c:pt idx="0">
                  <c:v>75545534</c:v>
                </c:pt>
                <c:pt idx="1">
                  <c:v>74757058</c:v>
                </c:pt>
                <c:pt idx="2">
                  <c:v>74149204</c:v>
                </c:pt>
                <c:pt idx="3">
                  <c:v>74888738</c:v>
                </c:pt>
                <c:pt idx="4">
                  <c:v>74489801</c:v>
                </c:pt>
                <c:pt idx="5">
                  <c:v>81369622</c:v>
                </c:pt>
                <c:pt idx="6">
                  <c:v>78002704</c:v>
                </c:pt>
                <c:pt idx="7">
                  <c:v>84258305</c:v>
                </c:pt>
                <c:pt idx="8">
                  <c:v>91015611</c:v>
                </c:pt>
                <c:pt idx="9">
                  <c:v>69086049</c:v>
                </c:pt>
                <c:pt idx="10">
                  <c:v>65747545</c:v>
                </c:pt>
                <c:pt idx="11">
                  <c:v>74082532</c:v>
                </c:pt>
                <c:pt idx="12">
                  <c:v>78144278</c:v>
                </c:pt>
                <c:pt idx="13">
                  <c:v>81417081</c:v>
                </c:pt>
                <c:pt idx="14">
                  <c:v>83250067</c:v>
                </c:pt>
                <c:pt idx="15">
                  <c:v>67064881</c:v>
                </c:pt>
                <c:pt idx="16">
                  <c:v>67693815</c:v>
                </c:pt>
                <c:pt idx="17">
                  <c:v>81761469</c:v>
                </c:pt>
                <c:pt idx="18">
                  <c:v>68711613</c:v>
                </c:pt>
                <c:pt idx="19">
                  <c:v>81787175</c:v>
                </c:pt>
                <c:pt idx="20">
                  <c:v>81568091</c:v>
                </c:pt>
                <c:pt idx="21">
                  <c:v>89300731</c:v>
                </c:pt>
                <c:pt idx="22">
                  <c:v>101571945</c:v>
                </c:pt>
                <c:pt idx="23">
                  <c:v>108623764</c:v>
                </c:pt>
                <c:pt idx="24">
                  <c:v>107910102</c:v>
                </c:pt>
                <c:pt idx="25">
                  <c:v>108945174</c:v>
                </c:pt>
                <c:pt idx="26">
                  <c:v>111546659</c:v>
                </c:pt>
                <c:pt idx="27">
                  <c:v>111842670</c:v>
                </c:pt>
                <c:pt idx="28">
                  <c:v>114211180</c:v>
                </c:pt>
                <c:pt idx="29">
                  <c:v>104395910</c:v>
                </c:pt>
                <c:pt idx="30">
                  <c:v>95304600</c:v>
                </c:pt>
                <c:pt idx="31">
                  <c:v>107302730</c:v>
                </c:pt>
                <c:pt idx="32">
                  <c:v>105857250</c:v>
                </c:pt>
                <c:pt idx="33">
                  <c:v>108172590</c:v>
                </c:pt>
                <c:pt idx="34">
                  <c:v>115356510</c:v>
                </c:pt>
                <c:pt idx="35">
                  <c:v>119953630</c:v>
                </c:pt>
                <c:pt idx="36">
                  <c:v>118165530</c:v>
                </c:pt>
                <c:pt idx="37">
                  <c:v>118539570</c:v>
                </c:pt>
                <c:pt idx="38">
                  <c:v>115796080</c:v>
                </c:pt>
                <c:pt idx="39">
                  <c:v>117200280</c:v>
                </c:pt>
                <c:pt idx="40">
                  <c:v>102173140</c:v>
                </c:pt>
                <c:pt idx="41">
                  <c:v>113655050</c:v>
                </c:pt>
                <c:pt idx="42">
                  <c:v>101849940</c:v>
                </c:pt>
                <c:pt idx="43">
                  <c:v>110519390</c:v>
                </c:pt>
              </c:numCache>
            </c:numRef>
          </c:val>
          <c:smooth val="0"/>
          <c:extLst>
            <c:ext xmlns:c16="http://schemas.microsoft.com/office/drawing/2014/chart" uri="{C3380CC4-5D6E-409C-BE32-E72D297353CC}">
              <c16:uniqueId val="{00000009-AE8A-4A80-A261-88309E3D4A6D}"/>
            </c:ext>
          </c:extLst>
        </c:ser>
        <c:ser>
          <c:idx val="1"/>
          <c:order val="1"/>
          <c:tx>
            <c:v>Domestic gas</c:v>
          </c:tx>
          <c:spPr>
            <a:ln w="28575" cap="rnd">
              <a:solidFill>
                <a:schemeClr val="accent2"/>
              </a:solidFill>
              <a:round/>
            </a:ln>
            <a:effectLst/>
          </c:spPr>
          <c:marker>
            <c:symbol val="none"/>
          </c:marker>
          <c:cat>
            <c:numRef>
              <c:f>'€ value of arrears'!$B$2:$AS$2</c:f>
              <c:numCache>
                <c:formatCode>mmm\-yy</c:formatCode>
                <c:ptCount val="4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pt idx="25">
                  <c:v>45139</c:v>
                </c:pt>
                <c:pt idx="26">
                  <c:v>45170</c:v>
                </c:pt>
                <c:pt idx="27">
                  <c:v>45200</c:v>
                </c:pt>
                <c:pt idx="28">
                  <c:v>45231</c:v>
                </c:pt>
                <c:pt idx="29">
                  <c:v>45261</c:v>
                </c:pt>
                <c:pt idx="30">
                  <c:v>45292</c:v>
                </c:pt>
                <c:pt idx="31">
                  <c:v>45323</c:v>
                </c:pt>
                <c:pt idx="32">
                  <c:v>45352</c:v>
                </c:pt>
                <c:pt idx="33">
                  <c:v>45383</c:v>
                </c:pt>
                <c:pt idx="34">
                  <c:v>45413</c:v>
                </c:pt>
                <c:pt idx="35">
                  <c:v>45444</c:v>
                </c:pt>
                <c:pt idx="36">
                  <c:v>45474</c:v>
                </c:pt>
                <c:pt idx="37">
                  <c:v>45505</c:v>
                </c:pt>
                <c:pt idx="38">
                  <c:v>45536</c:v>
                </c:pt>
                <c:pt idx="39">
                  <c:v>45566</c:v>
                </c:pt>
                <c:pt idx="40">
                  <c:v>45597</c:v>
                </c:pt>
                <c:pt idx="41">
                  <c:v>45627</c:v>
                </c:pt>
                <c:pt idx="42">
                  <c:v>45658</c:v>
                </c:pt>
                <c:pt idx="43">
                  <c:v>45689</c:v>
                </c:pt>
              </c:numCache>
            </c:numRef>
          </c:cat>
          <c:val>
            <c:numRef>
              <c:f>'€ value of arrears'!$B$21:$AS$21</c:f>
              <c:numCache>
                <c:formatCode>General</c:formatCode>
                <c:ptCount val="44"/>
                <c:pt idx="0">
                  <c:v>17989150</c:v>
                </c:pt>
                <c:pt idx="1">
                  <c:v>17032193</c:v>
                </c:pt>
                <c:pt idx="2">
                  <c:v>16372662</c:v>
                </c:pt>
                <c:pt idx="3">
                  <c:v>16055889</c:v>
                </c:pt>
                <c:pt idx="4">
                  <c:v>16310842</c:v>
                </c:pt>
                <c:pt idx="5">
                  <c:v>17698299</c:v>
                </c:pt>
                <c:pt idx="6">
                  <c:v>19364689</c:v>
                </c:pt>
                <c:pt idx="7">
                  <c:v>21236416</c:v>
                </c:pt>
                <c:pt idx="8">
                  <c:v>22947738</c:v>
                </c:pt>
                <c:pt idx="9">
                  <c:v>24351191</c:v>
                </c:pt>
                <c:pt idx="10">
                  <c:v>23433539</c:v>
                </c:pt>
                <c:pt idx="11">
                  <c:v>23094539</c:v>
                </c:pt>
                <c:pt idx="12">
                  <c:v>22246898</c:v>
                </c:pt>
                <c:pt idx="13">
                  <c:v>21158034</c:v>
                </c:pt>
                <c:pt idx="14">
                  <c:v>20274118</c:v>
                </c:pt>
                <c:pt idx="15">
                  <c:v>19984622</c:v>
                </c:pt>
                <c:pt idx="16">
                  <c:v>20339887</c:v>
                </c:pt>
                <c:pt idx="17">
                  <c:v>23909394</c:v>
                </c:pt>
                <c:pt idx="18">
                  <c:v>26389859</c:v>
                </c:pt>
                <c:pt idx="19">
                  <c:v>32934417</c:v>
                </c:pt>
                <c:pt idx="20">
                  <c:v>38544738</c:v>
                </c:pt>
                <c:pt idx="21">
                  <c:v>40967738</c:v>
                </c:pt>
                <c:pt idx="22">
                  <c:v>40649308</c:v>
                </c:pt>
                <c:pt idx="23">
                  <c:v>39255957</c:v>
                </c:pt>
                <c:pt idx="24">
                  <c:v>36300135</c:v>
                </c:pt>
                <c:pt idx="25">
                  <c:v>34220135</c:v>
                </c:pt>
                <c:pt idx="26">
                  <c:v>32286767</c:v>
                </c:pt>
                <c:pt idx="27">
                  <c:v>31146310</c:v>
                </c:pt>
                <c:pt idx="28">
                  <c:v>30500000</c:v>
                </c:pt>
                <c:pt idx="29">
                  <c:v>32165000</c:v>
                </c:pt>
                <c:pt idx="30">
                  <c:v>34017000</c:v>
                </c:pt>
                <c:pt idx="31">
                  <c:v>39506000</c:v>
                </c:pt>
                <c:pt idx="32">
                  <c:v>41486000</c:v>
                </c:pt>
                <c:pt idx="33">
                  <c:v>40686000</c:v>
                </c:pt>
                <c:pt idx="34">
                  <c:v>39798000</c:v>
                </c:pt>
                <c:pt idx="35">
                  <c:v>38153000</c:v>
                </c:pt>
                <c:pt idx="36">
                  <c:v>35561000</c:v>
                </c:pt>
                <c:pt idx="37">
                  <c:v>33489000</c:v>
                </c:pt>
                <c:pt idx="38">
                  <c:v>31349000</c:v>
                </c:pt>
                <c:pt idx="39">
                  <c:v>30652000</c:v>
                </c:pt>
                <c:pt idx="40">
                  <c:v>30157000</c:v>
                </c:pt>
                <c:pt idx="41">
                  <c:v>31743000</c:v>
                </c:pt>
                <c:pt idx="42">
                  <c:v>32465000</c:v>
                </c:pt>
                <c:pt idx="43">
                  <c:v>35860000</c:v>
                </c:pt>
              </c:numCache>
            </c:numRef>
          </c:val>
          <c:smooth val="0"/>
          <c:extLst>
            <c:ext xmlns:c16="http://schemas.microsoft.com/office/drawing/2014/chart" uri="{C3380CC4-5D6E-409C-BE32-E72D297353CC}">
              <c16:uniqueId val="{0000000A-AE8A-4A80-A261-88309E3D4A6D}"/>
            </c:ext>
          </c:extLst>
        </c:ser>
        <c:dLbls>
          <c:showLegendKey val="0"/>
          <c:showVal val="0"/>
          <c:showCatName val="0"/>
          <c:showSerName val="0"/>
          <c:showPercent val="0"/>
          <c:showBubbleSize val="0"/>
        </c:dLbls>
        <c:smooth val="0"/>
        <c:axId val="1603835407"/>
        <c:axId val="1562961183"/>
      </c:lineChart>
      <c:dateAx>
        <c:axId val="16038354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961183"/>
        <c:crosses val="autoZero"/>
        <c:auto val="1"/>
        <c:lblOffset val="100"/>
        <c:baseTimeUnit val="months"/>
        <c:majorUnit val="2"/>
        <c:majorTimeUnit val="months"/>
      </c:dateAx>
      <c:valAx>
        <c:axId val="1562961183"/>
        <c:scaling>
          <c:orientation val="minMax"/>
        </c:scaling>
        <c:delete val="0"/>
        <c:axPos val="l"/>
        <c:majorGridlines>
          <c:spPr>
            <a:ln w="9525" cap="flat" cmpd="sng" algn="ctr">
              <a:solidFill>
                <a:schemeClr val="tx1">
                  <a:lumMod val="15000"/>
                  <a:lumOff val="85000"/>
                </a:schemeClr>
              </a:solidFill>
              <a:round/>
            </a:ln>
            <a:effectLst/>
          </c:spPr>
        </c:majorGridlines>
        <c:numFmt formatCode="_-[$€-83C]* #,##0_-;\-[$€-83C]* #,##0_-;_-[$€-83C]*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835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Average</a:t>
            </a:r>
            <a:r>
              <a:rPr lang="en-GB" b="1" baseline="0"/>
              <a:t> € value of account in arrears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'Value of arrears 2019-23'!$A$22</c:f>
              <c:strCache>
                <c:ptCount val="1"/>
                <c:pt idx="0">
                  <c:v>Domestic electricity</c:v>
                </c:pt>
              </c:strCache>
            </c:strRef>
          </c:tx>
          <c:spPr>
            <a:ln w="28575" cap="rnd">
              <a:solidFill>
                <a:schemeClr val="accent1"/>
              </a:solidFill>
              <a:round/>
            </a:ln>
            <a:effectLst/>
          </c:spPr>
          <c:marker>
            <c:symbol val="none"/>
          </c:marker>
          <c:dLbls>
            <c:dLbl>
              <c:idx val="0"/>
              <c:layout>
                <c:manualLayout>
                  <c:x val="-1.6666666666666691E-2"/>
                  <c:y val="-0.1018518518518518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45-4052-8D4F-86F9C2925C68}"/>
                </c:ext>
              </c:extLst>
            </c:dLbl>
            <c:dLbl>
              <c:idx val="9"/>
              <c:layout>
                <c:manualLayout>
                  <c:x val="-3.0555555555555607E-2"/>
                  <c:y val="-0.106890366619366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45-4052-8D4F-86F9C2925C68}"/>
                </c:ext>
              </c:extLst>
            </c:dLbl>
            <c:dLbl>
              <c:idx val="25"/>
              <c:layout>
                <c:manualLayout>
                  <c:x val="-9.7222222222222224E-2"/>
                  <c:y val="0.1018518518518518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5-4052-8D4F-86F9C2925C68}"/>
                </c:ext>
              </c:extLst>
            </c:dLbl>
            <c:dLbl>
              <c:idx val="37"/>
              <c:layout>
                <c:manualLayout>
                  <c:x val="1.0185067526415994E-16"/>
                  <c:y val="9.25925925925925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45-4052-8D4F-86F9C2925C6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'Value of arrears 2019-23'!$B$21:$AM$21</c:f>
              <c:numCache>
                <c:formatCode>mmm\-yy</c:formatCode>
                <c:ptCount val="3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pt idx="27">
                  <c:v>45383</c:v>
                </c:pt>
                <c:pt idx="28">
                  <c:v>45413</c:v>
                </c:pt>
                <c:pt idx="29">
                  <c:v>45444</c:v>
                </c:pt>
                <c:pt idx="30">
                  <c:v>45474</c:v>
                </c:pt>
                <c:pt idx="31">
                  <c:v>45505</c:v>
                </c:pt>
                <c:pt idx="32">
                  <c:v>45536</c:v>
                </c:pt>
                <c:pt idx="33">
                  <c:v>45566</c:v>
                </c:pt>
                <c:pt idx="34">
                  <c:v>45597</c:v>
                </c:pt>
                <c:pt idx="35">
                  <c:v>45627</c:v>
                </c:pt>
                <c:pt idx="36">
                  <c:v>45658</c:v>
                </c:pt>
                <c:pt idx="37">
                  <c:v>45689</c:v>
                </c:pt>
              </c:numCache>
            </c:numRef>
          </c:cat>
          <c:val>
            <c:numRef>
              <c:f>'Value of arrears 2019-23'!$B$22:$AM$22</c:f>
              <c:numCache>
                <c:formatCode>_-[$€-2]\ * #,##0.00_-;\-[$€-2]\ * #,##0.00_-;_-[$€-2]\ * "-"??_-;_-@_-</c:formatCode>
                <c:ptCount val="38"/>
                <c:pt idx="0">
                  <c:v>311.34081057564123</c:v>
                </c:pt>
                <c:pt idx="1">
                  <c:v>320.47248392090341</c:v>
                </c:pt>
                <c:pt idx="2">
                  <c:v>321.46794172185429</c:v>
                </c:pt>
                <c:pt idx="3">
                  <c:v>366.78443479368855</c:v>
                </c:pt>
                <c:pt idx="4">
                  <c:v>345.94867140226256</c:v>
                </c:pt>
                <c:pt idx="5">
                  <c:v>340.67356145296355</c:v>
                </c:pt>
                <c:pt idx="6">
                  <c:v>329.1213858225268</c:v>
                </c:pt>
                <c:pt idx="7">
                  <c:v>324.97158492192739</c:v>
                </c:pt>
                <c:pt idx="8">
                  <c:v>321.065616889002</c:v>
                </c:pt>
                <c:pt idx="9">
                  <c:v>346.50078791417161</c:v>
                </c:pt>
                <c:pt idx="10">
                  <c:v>344.23326095468622</c:v>
                </c:pt>
                <c:pt idx="11">
                  <c:v>346.24150503938341</c:v>
                </c:pt>
                <c:pt idx="12">
                  <c:v>374.43796388128999</c:v>
                </c:pt>
                <c:pt idx="13">
                  <c:v>384.83373798970479</c:v>
                </c:pt>
                <c:pt idx="14">
                  <c:v>406.17715953171762</c:v>
                </c:pt>
                <c:pt idx="15">
                  <c:v>410.88411138411141</c:v>
                </c:pt>
                <c:pt idx="16">
                  <c:v>421.82616875215433</c:v>
                </c:pt>
                <c:pt idx="17">
                  <c:v>424.39115146589984</c:v>
                </c:pt>
                <c:pt idx="18">
                  <c:v>418.73012091203998</c:v>
                </c:pt>
                <c:pt idx="19">
                  <c:v>415.35518921515552</c:v>
                </c:pt>
                <c:pt idx="20">
                  <c:v>405.56669781376462</c:v>
                </c:pt>
                <c:pt idx="21">
                  <c:v>408.86238511987017</c:v>
                </c:pt>
                <c:pt idx="22">
                  <c:v>410.23688681515642</c:v>
                </c:pt>
                <c:pt idx="23">
                  <c:v>428.47724548932047</c:v>
                </c:pt>
                <c:pt idx="24">
                  <c:v>456.22334238076775</c:v>
                </c:pt>
                <c:pt idx="25">
                  <c:v>457.80935477402369</c:v>
                </c:pt>
                <c:pt idx="26">
                  <c:v>459.34819115560356</c:v>
                </c:pt>
                <c:pt idx="27">
                  <c:v>454.96929651157899</c:v>
                </c:pt>
                <c:pt idx="28">
                  <c:v>451.89290722909499</c:v>
                </c:pt>
                <c:pt idx="29">
                  <c:v>446.93111619484785</c:v>
                </c:pt>
                <c:pt idx="30">
                  <c:v>435.49200627999028</c:v>
                </c:pt>
                <c:pt idx="31">
                  <c:v>425.11223161420583</c:v>
                </c:pt>
                <c:pt idx="32">
                  <c:v>420.21940695526581</c:v>
                </c:pt>
                <c:pt idx="33">
                  <c:v>412.67704225352111</c:v>
                </c:pt>
                <c:pt idx="34">
                  <c:v>436.725068710382</c:v>
                </c:pt>
                <c:pt idx="35">
                  <c:v>423.20958462884698</c:v>
                </c:pt>
                <c:pt idx="36">
                  <c:v>429.65050009913392</c:v>
                </c:pt>
                <c:pt idx="37">
                  <c:v>427.80926538101249</c:v>
                </c:pt>
              </c:numCache>
            </c:numRef>
          </c:val>
          <c:smooth val="0"/>
          <c:extLst>
            <c:ext xmlns:c16="http://schemas.microsoft.com/office/drawing/2014/chart" uri="{C3380CC4-5D6E-409C-BE32-E72D297353CC}">
              <c16:uniqueId val="{00000004-2745-4052-8D4F-86F9C2925C68}"/>
            </c:ext>
          </c:extLst>
        </c:ser>
        <c:ser>
          <c:idx val="1"/>
          <c:order val="1"/>
          <c:tx>
            <c:strRef>
              <c:f>'Value of arrears 2019-23'!$A$23</c:f>
              <c:strCache>
                <c:ptCount val="1"/>
                <c:pt idx="0">
                  <c:v>Domestic gas</c:v>
                </c:pt>
              </c:strCache>
            </c:strRef>
          </c:tx>
          <c:spPr>
            <a:ln w="28575" cap="rnd">
              <a:solidFill>
                <a:schemeClr val="accent2"/>
              </a:solidFill>
              <a:round/>
            </a:ln>
            <a:effectLst/>
          </c:spPr>
          <c:marker>
            <c:symbol val="none"/>
          </c:marker>
          <c:dLbls>
            <c:dLbl>
              <c:idx val="0"/>
              <c:layout>
                <c:manualLayout>
                  <c:x val="-4.1666666666666692E-2"/>
                  <c:y val="6.48148148148148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45-4052-8D4F-86F9C2925C68}"/>
                </c:ext>
              </c:extLst>
            </c:dLbl>
            <c:dLbl>
              <c:idx val="9"/>
              <c:layout>
                <c:manualLayout>
                  <c:x val="-5.0000000000000051E-2"/>
                  <c:y val="6.47331274403420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45-4052-8D4F-86F9C2925C68}"/>
                </c:ext>
              </c:extLst>
            </c:dLbl>
            <c:dLbl>
              <c:idx val="25"/>
              <c:layout>
                <c:manualLayout>
                  <c:x val="-9.7222222222222224E-2"/>
                  <c:y val="0.1018518518518517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45-4052-8D4F-86F9C2925C68}"/>
                </c:ext>
              </c:extLst>
            </c:dLbl>
            <c:dLbl>
              <c:idx val="37"/>
              <c:layout>
                <c:manualLayout>
                  <c:x val="1.0185067526415994E-16"/>
                  <c:y val="9.25925925925925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45-4052-8D4F-86F9C2925C6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'Value of arrears 2019-23'!$B$21:$AM$21</c:f>
              <c:numCache>
                <c:formatCode>mmm\-yy</c:formatCode>
                <c:ptCount val="3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pt idx="27">
                  <c:v>45383</c:v>
                </c:pt>
                <c:pt idx="28">
                  <c:v>45413</c:v>
                </c:pt>
                <c:pt idx="29">
                  <c:v>45444</c:v>
                </c:pt>
                <c:pt idx="30">
                  <c:v>45474</c:v>
                </c:pt>
                <c:pt idx="31">
                  <c:v>45505</c:v>
                </c:pt>
                <c:pt idx="32">
                  <c:v>45536</c:v>
                </c:pt>
                <c:pt idx="33">
                  <c:v>45566</c:v>
                </c:pt>
                <c:pt idx="34">
                  <c:v>45597</c:v>
                </c:pt>
                <c:pt idx="35">
                  <c:v>45627</c:v>
                </c:pt>
                <c:pt idx="36">
                  <c:v>45658</c:v>
                </c:pt>
                <c:pt idx="37">
                  <c:v>45689</c:v>
                </c:pt>
              </c:numCache>
            </c:numRef>
          </c:cat>
          <c:val>
            <c:numRef>
              <c:f>'Value of arrears 2019-23'!$B$23:$AM$23</c:f>
              <c:numCache>
                <c:formatCode>_-[$€-2]\ * #,##0.00_-;\-[$€-2]\ * #,##0.00_-;_-[$€-2]\ * "-"??_-;_-@_-</c:formatCode>
                <c:ptCount val="38"/>
                <c:pt idx="0">
                  <c:v>154.20569849574366</c:v>
                </c:pt>
                <c:pt idx="1">
                  <c:v>163.54701229890102</c:v>
                </c:pt>
                <c:pt idx="2">
                  <c:v>169.29852596166614</c:v>
                </c:pt>
                <c:pt idx="3">
                  <c:v>175.25524840406774</c:v>
                </c:pt>
                <c:pt idx="4">
                  <c:v>171.8744838309826</c:v>
                </c:pt>
                <c:pt idx="5">
                  <c:v>164.0167251395537</c:v>
                </c:pt>
                <c:pt idx="6">
                  <c:v>159.11781366672867</c:v>
                </c:pt>
                <c:pt idx="7">
                  <c:v>152.33991662286607</c:v>
                </c:pt>
                <c:pt idx="8">
                  <c:v>147.73069944694214</c:v>
                </c:pt>
                <c:pt idx="9">
                  <c:v>147.04738569305255</c:v>
                </c:pt>
                <c:pt idx="10">
                  <c:v>150.23959433606879</c:v>
                </c:pt>
                <c:pt idx="11">
                  <c:v>167.53597455014295</c:v>
                </c:pt>
                <c:pt idx="12">
                  <c:v>183.87198567476989</c:v>
                </c:pt>
                <c:pt idx="13">
                  <c:v>216.28107515301164</c:v>
                </c:pt>
                <c:pt idx="14">
                  <c:v>240.30535103086677</c:v>
                </c:pt>
                <c:pt idx="15">
                  <c:v>249.69822452748539</c:v>
                </c:pt>
                <c:pt idx="16">
                  <c:v>246.05224991828385</c:v>
                </c:pt>
                <c:pt idx="17">
                  <c:v>233.75406848996946</c:v>
                </c:pt>
                <c:pt idx="18">
                  <c:v>221.75469623384953</c:v>
                </c:pt>
                <c:pt idx="19">
                  <c:v>209.67834537355319</c:v>
                </c:pt>
                <c:pt idx="20">
                  <c:v>201.79986124479669</c:v>
                </c:pt>
                <c:pt idx="21">
                  <c:v>197.76188299236796</c:v>
                </c:pt>
                <c:pt idx="22">
                  <c:v>199.39071427637515</c:v>
                </c:pt>
                <c:pt idx="23">
                  <c:v>207.39169401584854</c:v>
                </c:pt>
                <c:pt idx="24">
                  <c:v>218.59717893519263</c:v>
                </c:pt>
                <c:pt idx="25">
                  <c:v>243.10786196032097</c:v>
                </c:pt>
                <c:pt idx="26">
                  <c:v>242.97193459213793</c:v>
                </c:pt>
                <c:pt idx="27">
                  <c:v>239.83730252298986</c:v>
                </c:pt>
                <c:pt idx="28">
                  <c:v>232.49482994310017</c:v>
                </c:pt>
                <c:pt idx="29">
                  <c:v>222.0857538680047</c:v>
                </c:pt>
                <c:pt idx="30">
                  <c:v>210.82430221252579</c:v>
                </c:pt>
                <c:pt idx="31">
                  <c:v>198.33697564095729</c:v>
                </c:pt>
                <c:pt idx="32">
                  <c:v>191.56477051213892</c:v>
                </c:pt>
                <c:pt idx="33">
                  <c:v>187.3628489519979</c:v>
                </c:pt>
                <c:pt idx="34">
                  <c:v>186.71677646243003</c:v>
                </c:pt>
                <c:pt idx="35">
                  <c:v>193.65672553186292</c:v>
                </c:pt>
                <c:pt idx="36">
                  <c:v>198.51776662162081</c:v>
                </c:pt>
                <c:pt idx="37">
                  <c:v>209.30368295103017</c:v>
                </c:pt>
              </c:numCache>
            </c:numRef>
          </c:val>
          <c:smooth val="0"/>
          <c:extLst>
            <c:ext xmlns:c16="http://schemas.microsoft.com/office/drawing/2014/chart" uri="{C3380CC4-5D6E-409C-BE32-E72D297353CC}">
              <c16:uniqueId val="{00000009-2745-4052-8D4F-86F9C2925C68}"/>
            </c:ext>
          </c:extLst>
        </c:ser>
        <c:dLbls>
          <c:showLegendKey val="0"/>
          <c:showVal val="0"/>
          <c:showCatName val="0"/>
          <c:showSerName val="0"/>
          <c:showPercent val="0"/>
          <c:showBubbleSize val="0"/>
        </c:dLbls>
        <c:smooth val="0"/>
        <c:axId val="778256959"/>
        <c:axId val="705935967"/>
      </c:lineChart>
      <c:dateAx>
        <c:axId val="77825695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935967"/>
        <c:crosses val="autoZero"/>
        <c:auto val="1"/>
        <c:lblOffset val="100"/>
        <c:baseTimeUnit val="months"/>
        <c:majorUnit val="1"/>
        <c:majorTimeUnit val="months"/>
      </c:dateAx>
      <c:valAx>
        <c:axId val="705935967"/>
        <c:scaling>
          <c:orientation val="minMax"/>
        </c:scaling>
        <c:delete val="0"/>
        <c:axPos val="l"/>
        <c:majorGridlines>
          <c:spPr>
            <a:ln w="9525" cap="flat" cmpd="sng" algn="ctr">
              <a:solidFill>
                <a:schemeClr val="tx1">
                  <a:lumMod val="15000"/>
                  <a:lumOff val="85000"/>
                </a:schemeClr>
              </a:solidFill>
              <a:round/>
            </a:ln>
            <a:effectLst/>
          </c:spPr>
        </c:majorGridlines>
        <c:numFmt formatCode="_-[$€-2]\ * #,##0.00_-;\-[$€-2]\ * #,##0.00_-;_-[$€-2]\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25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Non-payment</a:t>
            </a:r>
            <a:r>
              <a:rPr lang="en-GB" b="1" baseline="0"/>
              <a:t> of account disconnections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Domestic electricity</c:v>
          </c:tx>
          <c:spPr>
            <a:ln w="28575" cap="rnd">
              <a:solidFill>
                <a:schemeClr val="accent1"/>
              </a:solidFill>
              <a:round/>
            </a:ln>
            <a:effectLst/>
          </c:spPr>
          <c:marker>
            <c:symbol val="none"/>
          </c:marker>
          <c:cat>
            <c:numRef>
              <c:f>Disconnections!$A$45:$A$118</c:f>
              <c:numCache>
                <c:formatCode>mmm\-yy</c:formatCode>
                <c:ptCount val="7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numCache>
            </c:numRef>
          </c:cat>
          <c:val>
            <c:numRef>
              <c:f>Disconnections!$B$45:$B$118</c:f>
              <c:numCache>
                <c:formatCode>General</c:formatCode>
                <c:ptCount val="74"/>
                <c:pt idx="0">
                  <c:v>269</c:v>
                </c:pt>
                <c:pt idx="1">
                  <c:v>369</c:v>
                </c:pt>
                <c:pt idx="2">
                  <c:v>370</c:v>
                </c:pt>
                <c:pt idx="3">
                  <c:v>285</c:v>
                </c:pt>
                <c:pt idx="4">
                  <c:v>406</c:v>
                </c:pt>
                <c:pt idx="5">
                  <c:v>352</c:v>
                </c:pt>
                <c:pt idx="6">
                  <c:v>433</c:v>
                </c:pt>
                <c:pt idx="7">
                  <c:v>323</c:v>
                </c:pt>
                <c:pt idx="8">
                  <c:v>372</c:v>
                </c:pt>
                <c:pt idx="9">
                  <c:v>417</c:v>
                </c:pt>
                <c:pt idx="10">
                  <c:v>340</c:v>
                </c:pt>
                <c:pt idx="11">
                  <c:v>177</c:v>
                </c:pt>
                <c:pt idx="12">
                  <c:v>196</c:v>
                </c:pt>
                <c:pt idx="13">
                  <c:v>335</c:v>
                </c:pt>
                <c:pt idx="14">
                  <c:v>27</c:v>
                </c:pt>
                <c:pt idx="15">
                  <c:v>0</c:v>
                </c:pt>
                <c:pt idx="16">
                  <c:v>0</c:v>
                </c:pt>
                <c:pt idx="17">
                  <c:v>0</c:v>
                </c:pt>
                <c:pt idx="18">
                  <c:v>44</c:v>
                </c:pt>
                <c:pt idx="19">
                  <c:v>97</c:v>
                </c:pt>
                <c:pt idx="20">
                  <c:v>188</c:v>
                </c:pt>
                <c:pt idx="21">
                  <c:v>38</c:v>
                </c:pt>
                <c:pt idx="22">
                  <c:v>0</c:v>
                </c:pt>
                <c:pt idx="23">
                  <c:v>66</c:v>
                </c:pt>
                <c:pt idx="24">
                  <c:v>0</c:v>
                </c:pt>
                <c:pt idx="25">
                  <c:v>0</c:v>
                </c:pt>
                <c:pt idx="26">
                  <c:v>0</c:v>
                </c:pt>
                <c:pt idx="27">
                  <c:v>0</c:v>
                </c:pt>
                <c:pt idx="28">
                  <c:v>0</c:v>
                </c:pt>
                <c:pt idx="29">
                  <c:v>75</c:v>
                </c:pt>
                <c:pt idx="30">
                  <c:v>115</c:v>
                </c:pt>
                <c:pt idx="31">
                  <c:v>137</c:v>
                </c:pt>
                <c:pt idx="32">
                  <c:v>128</c:v>
                </c:pt>
                <c:pt idx="33">
                  <c:v>72</c:v>
                </c:pt>
                <c:pt idx="34">
                  <c:v>82</c:v>
                </c:pt>
                <c:pt idx="35">
                  <c:v>39</c:v>
                </c:pt>
                <c:pt idx="36">
                  <c:v>66</c:v>
                </c:pt>
                <c:pt idx="37">
                  <c:v>118</c:v>
                </c:pt>
                <c:pt idx="38">
                  <c:v>113</c:v>
                </c:pt>
                <c:pt idx="39">
                  <c:v>72</c:v>
                </c:pt>
                <c:pt idx="40">
                  <c:v>147</c:v>
                </c:pt>
                <c:pt idx="41">
                  <c:v>231</c:v>
                </c:pt>
                <c:pt idx="42">
                  <c:v>241</c:v>
                </c:pt>
                <c:pt idx="43">
                  <c:v>272</c:v>
                </c:pt>
                <c:pt idx="44">
                  <c:v>294</c:v>
                </c:pt>
                <c:pt idx="45">
                  <c:v>296</c:v>
                </c:pt>
                <c:pt idx="46">
                  <c:v>218</c:v>
                </c:pt>
                <c:pt idx="47">
                  <c:v>0</c:v>
                </c:pt>
                <c:pt idx="48">
                  <c:v>0</c:v>
                </c:pt>
                <c:pt idx="49">
                  <c:v>0</c:v>
                </c:pt>
                <c:pt idx="50">
                  <c:v>0</c:v>
                </c:pt>
                <c:pt idx="51">
                  <c:v>15</c:v>
                </c:pt>
                <c:pt idx="52">
                  <c:v>132</c:v>
                </c:pt>
                <c:pt idx="53">
                  <c:v>145</c:v>
                </c:pt>
                <c:pt idx="54">
                  <c:v>106</c:v>
                </c:pt>
                <c:pt idx="55">
                  <c:v>184</c:v>
                </c:pt>
                <c:pt idx="56">
                  <c:v>146</c:v>
                </c:pt>
                <c:pt idx="57">
                  <c:v>142</c:v>
                </c:pt>
                <c:pt idx="58">
                  <c:v>178</c:v>
                </c:pt>
                <c:pt idx="59">
                  <c:v>0</c:v>
                </c:pt>
                <c:pt idx="60">
                  <c:v>0</c:v>
                </c:pt>
                <c:pt idx="61">
                  <c:v>61</c:v>
                </c:pt>
                <c:pt idx="62">
                  <c:v>104</c:v>
                </c:pt>
                <c:pt idx="63">
                  <c:v>173</c:v>
                </c:pt>
                <c:pt idx="64">
                  <c:v>179</c:v>
                </c:pt>
                <c:pt idx="65">
                  <c:v>225</c:v>
                </c:pt>
                <c:pt idx="66">
                  <c:v>226</c:v>
                </c:pt>
                <c:pt idx="67">
                  <c:v>202</c:v>
                </c:pt>
                <c:pt idx="68">
                  <c:v>190</c:v>
                </c:pt>
                <c:pt idx="69">
                  <c:v>203</c:v>
                </c:pt>
                <c:pt idx="70">
                  <c:v>170</c:v>
                </c:pt>
                <c:pt idx="71">
                  <c:v>12</c:v>
                </c:pt>
                <c:pt idx="72">
                  <c:v>6</c:v>
                </c:pt>
                <c:pt idx="73">
                  <c:v>119</c:v>
                </c:pt>
              </c:numCache>
            </c:numRef>
          </c:val>
          <c:smooth val="0"/>
          <c:extLst>
            <c:ext xmlns:c16="http://schemas.microsoft.com/office/drawing/2014/chart" uri="{C3380CC4-5D6E-409C-BE32-E72D297353CC}">
              <c16:uniqueId val="{00000000-F190-417B-BCBD-256CE2547ED3}"/>
            </c:ext>
          </c:extLst>
        </c:ser>
        <c:ser>
          <c:idx val="4"/>
          <c:order val="4"/>
          <c:tx>
            <c:v>Domestic gas</c:v>
          </c:tx>
          <c:spPr>
            <a:ln w="28575" cap="rnd">
              <a:solidFill>
                <a:schemeClr val="accent5"/>
              </a:solidFill>
              <a:round/>
            </a:ln>
            <a:effectLst/>
          </c:spPr>
          <c:marker>
            <c:symbol val="none"/>
          </c:marker>
          <c:cat>
            <c:numRef>
              <c:f>Disconnections!$A$45:$A$118</c:f>
              <c:numCache>
                <c:formatCode>mmm\-yy</c:formatCode>
                <c:ptCount val="7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numCache>
            </c:numRef>
          </c:cat>
          <c:val>
            <c:numRef>
              <c:f>Disconnections!$F$45:$F$118</c:f>
              <c:numCache>
                <c:formatCode>General</c:formatCode>
                <c:ptCount val="74"/>
                <c:pt idx="0">
                  <c:v>153</c:v>
                </c:pt>
                <c:pt idx="1">
                  <c:v>133</c:v>
                </c:pt>
                <c:pt idx="2">
                  <c:v>101</c:v>
                </c:pt>
                <c:pt idx="3">
                  <c:v>138</c:v>
                </c:pt>
                <c:pt idx="4">
                  <c:v>159</c:v>
                </c:pt>
                <c:pt idx="5">
                  <c:v>180</c:v>
                </c:pt>
                <c:pt idx="6">
                  <c:v>352</c:v>
                </c:pt>
                <c:pt idx="7">
                  <c:v>248</c:v>
                </c:pt>
                <c:pt idx="8">
                  <c:v>279</c:v>
                </c:pt>
                <c:pt idx="9">
                  <c:v>287</c:v>
                </c:pt>
                <c:pt idx="10">
                  <c:v>155</c:v>
                </c:pt>
                <c:pt idx="11">
                  <c:v>78</c:v>
                </c:pt>
                <c:pt idx="12">
                  <c:v>87</c:v>
                </c:pt>
                <c:pt idx="13">
                  <c:v>111</c:v>
                </c:pt>
                <c:pt idx="14">
                  <c:v>35</c:v>
                </c:pt>
                <c:pt idx="15">
                  <c:v>0</c:v>
                </c:pt>
                <c:pt idx="16">
                  <c:v>0</c:v>
                </c:pt>
                <c:pt idx="17">
                  <c:v>0</c:v>
                </c:pt>
                <c:pt idx="18">
                  <c:v>18</c:v>
                </c:pt>
                <c:pt idx="19">
                  <c:v>44</c:v>
                </c:pt>
                <c:pt idx="20">
                  <c:v>52</c:v>
                </c:pt>
                <c:pt idx="21">
                  <c:v>37</c:v>
                </c:pt>
                <c:pt idx="22">
                  <c:v>0</c:v>
                </c:pt>
                <c:pt idx="23">
                  <c:v>54</c:v>
                </c:pt>
                <c:pt idx="24">
                  <c:v>0</c:v>
                </c:pt>
                <c:pt idx="25">
                  <c:v>0</c:v>
                </c:pt>
                <c:pt idx="26">
                  <c:v>0</c:v>
                </c:pt>
                <c:pt idx="27">
                  <c:v>0</c:v>
                </c:pt>
                <c:pt idx="28">
                  <c:v>0</c:v>
                </c:pt>
                <c:pt idx="29">
                  <c:v>39</c:v>
                </c:pt>
                <c:pt idx="30">
                  <c:v>66</c:v>
                </c:pt>
                <c:pt idx="31">
                  <c:v>100</c:v>
                </c:pt>
                <c:pt idx="32">
                  <c:v>81</c:v>
                </c:pt>
                <c:pt idx="33">
                  <c:v>47</c:v>
                </c:pt>
                <c:pt idx="34">
                  <c:v>63</c:v>
                </c:pt>
                <c:pt idx="35">
                  <c:v>30</c:v>
                </c:pt>
                <c:pt idx="36">
                  <c:v>37</c:v>
                </c:pt>
                <c:pt idx="37">
                  <c:v>63</c:v>
                </c:pt>
                <c:pt idx="38">
                  <c:v>65</c:v>
                </c:pt>
                <c:pt idx="39">
                  <c:v>36</c:v>
                </c:pt>
                <c:pt idx="40">
                  <c:v>27</c:v>
                </c:pt>
                <c:pt idx="41">
                  <c:v>81</c:v>
                </c:pt>
                <c:pt idx="42">
                  <c:v>81</c:v>
                </c:pt>
                <c:pt idx="43">
                  <c:v>201</c:v>
                </c:pt>
                <c:pt idx="44">
                  <c:v>175</c:v>
                </c:pt>
                <c:pt idx="45">
                  <c:v>71</c:v>
                </c:pt>
                <c:pt idx="46">
                  <c:v>43</c:v>
                </c:pt>
                <c:pt idx="47">
                  <c:v>0</c:v>
                </c:pt>
                <c:pt idx="48">
                  <c:v>0</c:v>
                </c:pt>
                <c:pt idx="49">
                  <c:v>0</c:v>
                </c:pt>
                <c:pt idx="50">
                  <c:v>0</c:v>
                </c:pt>
                <c:pt idx="51">
                  <c:v>21</c:v>
                </c:pt>
                <c:pt idx="52">
                  <c:v>200</c:v>
                </c:pt>
                <c:pt idx="53">
                  <c:v>200</c:v>
                </c:pt>
                <c:pt idx="54">
                  <c:v>200</c:v>
                </c:pt>
                <c:pt idx="55">
                  <c:v>321</c:v>
                </c:pt>
                <c:pt idx="56">
                  <c:v>199</c:v>
                </c:pt>
                <c:pt idx="57">
                  <c:v>142</c:v>
                </c:pt>
                <c:pt idx="58">
                  <c:v>226</c:v>
                </c:pt>
                <c:pt idx="59">
                  <c:v>0</c:v>
                </c:pt>
                <c:pt idx="60">
                  <c:v>0</c:v>
                </c:pt>
                <c:pt idx="61">
                  <c:v>147</c:v>
                </c:pt>
                <c:pt idx="62">
                  <c:v>218</c:v>
                </c:pt>
                <c:pt idx="63">
                  <c:v>229</c:v>
                </c:pt>
                <c:pt idx="64">
                  <c:v>225</c:v>
                </c:pt>
                <c:pt idx="65">
                  <c:v>197</c:v>
                </c:pt>
                <c:pt idx="66">
                  <c:v>266</c:v>
                </c:pt>
                <c:pt idx="67">
                  <c:v>154</c:v>
                </c:pt>
                <c:pt idx="68">
                  <c:v>117</c:v>
                </c:pt>
                <c:pt idx="69">
                  <c:v>126</c:v>
                </c:pt>
                <c:pt idx="70">
                  <c:v>70</c:v>
                </c:pt>
                <c:pt idx="71">
                  <c:v>5</c:v>
                </c:pt>
                <c:pt idx="72">
                  <c:v>3</c:v>
                </c:pt>
                <c:pt idx="73">
                  <c:v>128</c:v>
                </c:pt>
              </c:numCache>
            </c:numRef>
          </c:val>
          <c:smooth val="0"/>
          <c:extLst>
            <c:ext xmlns:c16="http://schemas.microsoft.com/office/drawing/2014/chart" uri="{C3380CC4-5D6E-409C-BE32-E72D297353CC}">
              <c16:uniqueId val="{00000001-F190-417B-BCBD-256CE2547ED3}"/>
            </c:ext>
          </c:extLst>
        </c:ser>
        <c:dLbls>
          <c:showLegendKey val="0"/>
          <c:showVal val="0"/>
          <c:showCatName val="0"/>
          <c:showSerName val="0"/>
          <c:showPercent val="0"/>
          <c:showBubbleSize val="0"/>
        </c:dLbls>
        <c:smooth val="0"/>
        <c:axId val="1209836672"/>
        <c:axId val="1466128191"/>
        <c:extLst>
          <c:ext xmlns:c15="http://schemas.microsoft.com/office/drawing/2012/chart" uri="{02D57815-91ED-43cb-92C2-25804820EDAC}">
            <c15:filteredLineSeries>
              <c15:ser>
                <c:idx val="1"/>
                <c:order val="1"/>
                <c:tx>
                  <c:strRef>
                    <c:extLst>
                      <c:ext uri="{02D57815-91ED-43cb-92C2-25804820EDAC}">
                        <c15:formulaRef>
                          <c15:sqref>Disconnections!$C$44</c15:sqref>
                        </c15:formulaRef>
                      </c:ext>
                    </c:extLst>
                    <c:strCache>
                      <c:ptCount val="1"/>
                    </c:strCache>
                  </c:strRef>
                </c:tx>
                <c:spPr>
                  <a:ln w="28575" cap="rnd">
                    <a:solidFill>
                      <a:schemeClr val="accent2"/>
                    </a:solidFill>
                    <a:round/>
                  </a:ln>
                  <a:effectLst/>
                </c:spPr>
                <c:marker>
                  <c:symbol val="none"/>
                </c:marker>
                <c:cat>
                  <c:numRef>
                    <c:extLst>
                      <c:ext uri="{02D57815-91ED-43cb-92C2-25804820EDAC}">
                        <c15:formulaRef>
                          <c15:sqref>Disconnections!$A$45:$A$118</c15:sqref>
                        </c15:formulaRef>
                      </c:ext>
                    </c:extLst>
                    <c:numCache>
                      <c:formatCode>mmm\-yy</c:formatCode>
                      <c:ptCount val="7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numCache>
                  </c:numRef>
                </c:cat>
                <c:val>
                  <c:numRef>
                    <c:extLst>
                      <c:ext uri="{02D57815-91ED-43cb-92C2-25804820EDAC}">
                        <c15:formulaRef>
                          <c15:sqref>Disconnections!$C$45:$C$108</c15:sqref>
                        </c15:formulaRef>
                      </c:ext>
                    </c:extLst>
                    <c:numCache>
                      <c:formatCode>General</c:formatCode>
                      <c:ptCount val="64"/>
                      <c:pt idx="58">
                        <c:v>320</c:v>
                      </c:pt>
                    </c:numCache>
                  </c:numRef>
                </c:val>
                <c:smooth val="0"/>
                <c:extLst>
                  <c:ext xmlns:c16="http://schemas.microsoft.com/office/drawing/2014/chart" uri="{C3380CC4-5D6E-409C-BE32-E72D297353CC}">
                    <c16:uniqueId val="{00000002-F190-417B-BCBD-256CE2547ED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Disconnections!$D$44</c15:sqref>
                        </c15:formulaRef>
                      </c:ext>
                    </c:extLst>
                    <c:strCache>
                      <c:ptCount val="1"/>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Disconnections!$A$45:$A$118</c15:sqref>
                        </c15:formulaRef>
                      </c:ext>
                    </c:extLst>
                    <c:numCache>
                      <c:formatCode>mmm\-yy</c:formatCode>
                      <c:ptCount val="7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numCache>
                  </c:numRef>
                </c:cat>
                <c:val>
                  <c:numRef>
                    <c:extLst xmlns:c15="http://schemas.microsoft.com/office/drawing/2012/chart">
                      <c:ext xmlns:c15="http://schemas.microsoft.com/office/drawing/2012/chart" uri="{02D57815-91ED-43cb-92C2-25804820EDAC}">
                        <c15:formulaRef>
                          <c15:sqref>Disconnections!$D$45:$D$108</c15:sqref>
                        </c15:formulaRef>
                      </c:ext>
                    </c:extLst>
                    <c:numCache>
                      <c:formatCode>General</c:formatCode>
                      <c:ptCount val="64"/>
                    </c:numCache>
                  </c:numRef>
                </c:val>
                <c:smooth val="0"/>
                <c:extLst xmlns:c15="http://schemas.microsoft.com/office/drawing/2012/chart">
                  <c:ext xmlns:c16="http://schemas.microsoft.com/office/drawing/2014/chart" uri="{C3380CC4-5D6E-409C-BE32-E72D297353CC}">
                    <c16:uniqueId val="{00000003-F190-417B-BCBD-256CE2547ED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Disconnections!$E$44</c15:sqref>
                        </c15:formulaRef>
                      </c:ext>
                    </c:extLst>
                    <c:strCache>
                      <c:ptCount val="1"/>
                      <c:pt idx="0">
                        <c:v>Domestic gas disconnections: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Disconnections!$A$45:$A$118</c15:sqref>
                        </c15:formulaRef>
                      </c:ext>
                    </c:extLst>
                    <c:numCache>
                      <c:formatCode>mmm\-yy</c:formatCode>
                      <c:ptCount val="7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numCache>
                  </c:numRef>
                </c:cat>
                <c:val>
                  <c:numRef>
                    <c:extLst xmlns:c15="http://schemas.microsoft.com/office/drawing/2012/chart">
                      <c:ext xmlns:c15="http://schemas.microsoft.com/office/drawing/2012/chart" uri="{02D57815-91ED-43cb-92C2-25804820EDAC}">
                        <c15:formulaRef>
                          <c15:sqref>Disconnections!$E$45:$E$108</c15:sqref>
                        </c15:formulaRef>
                      </c:ext>
                    </c:extLst>
                    <c:numCache>
                      <c:formatCode>mmm\-yy</c:formatCode>
                      <c:ptCount val="6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numCache>
                  </c:numRef>
                </c:val>
                <c:smooth val="0"/>
                <c:extLst xmlns:c15="http://schemas.microsoft.com/office/drawing/2012/chart">
                  <c:ext xmlns:c16="http://schemas.microsoft.com/office/drawing/2014/chart" uri="{C3380CC4-5D6E-409C-BE32-E72D297353CC}">
                    <c16:uniqueId val="{00000004-F190-417B-BCBD-256CE2547ED3}"/>
                  </c:ext>
                </c:extLst>
              </c15:ser>
            </c15:filteredLineSeries>
          </c:ext>
        </c:extLst>
      </c:lineChart>
      <c:dateAx>
        <c:axId val="12098366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6128191"/>
        <c:crosses val="autoZero"/>
        <c:auto val="1"/>
        <c:lblOffset val="100"/>
        <c:baseTimeUnit val="months"/>
        <c:majorUnit val="2"/>
        <c:majorTimeUnit val="months"/>
      </c:dateAx>
      <c:valAx>
        <c:axId val="1466128191"/>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83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Successfully completed payment plans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Domestic electricity</c:v>
          </c:tx>
          <c:spPr>
            <a:ln w="28575" cap="rnd">
              <a:solidFill>
                <a:schemeClr val="accent1"/>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8-40CB-82B3-E72B16D0CF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8-40CB-82B3-E72B16D0CF93}"/>
                </c:ext>
              </c:extLst>
            </c:dLbl>
            <c:dLbl>
              <c:idx val="6"/>
              <c:layout>
                <c:manualLayout>
                  <c:x val="-2.7700831024930799E-2"/>
                  <c:y val="-2.7988333052348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8-40CB-82B3-E72B16D0CF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8-40CB-82B3-E72B16D0CF93}"/>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8-40CB-82B3-E72B16D0CF9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E8-40CB-82B3-E72B16D0CF9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E8-40CB-82B3-E72B16D0CF93}"/>
                </c:ext>
              </c:extLst>
            </c:dLbl>
            <c:spPr>
              <a:solidFill>
                <a:schemeClr val="tx2">
                  <a:lumMod val="40000"/>
                  <a:lumOff val="60000"/>
                </a:schemeClr>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'Payment plans'!$K$46:$K$66</c:f>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f>'Payment plans'!$L$46:$L$66</c:f>
              <c:numCache>
                <c:formatCode>General</c:formatCode>
                <c:ptCount val="21"/>
                <c:pt idx="0">
                  <c:v>3431</c:v>
                </c:pt>
                <c:pt idx="1">
                  <c:v>3703</c:v>
                </c:pt>
                <c:pt idx="2">
                  <c:v>3814</c:v>
                </c:pt>
                <c:pt idx="3">
                  <c:v>4047</c:v>
                </c:pt>
                <c:pt idx="4">
                  <c:v>3542</c:v>
                </c:pt>
                <c:pt idx="5">
                  <c:v>2503</c:v>
                </c:pt>
                <c:pt idx="6">
                  <c:v>2434</c:v>
                </c:pt>
                <c:pt idx="7">
                  <c:v>3100</c:v>
                </c:pt>
                <c:pt idx="8">
                  <c:v>3743</c:v>
                </c:pt>
                <c:pt idx="9">
                  <c:v>4591</c:v>
                </c:pt>
                <c:pt idx="10">
                  <c:v>5183</c:v>
                </c:pt>
                <c:pt idx="11">
                  <c:v>5813</c:v>
                </c:pt>
                <c:pt idx="12">
                  <c:v>5846</c:v>
                </c:pt>
                <c:pt idx="13">
                  <c:v>5400</c:v>
                </c:pt>
                <c:pt idx="14">
                  <c:v>5351</c:v>
                </c:pt>
                <c:pt idx="15">
                  <c:v>6294</c:v>
                </c:pt>
                <c:pt idx="16">
                  <c:v>6218</c:v>
                </c:pt>
                <c:pt idx="17">
                  <c:v>5123</c:v>
                </c:pt>
                <c:pt idx="18">
                  <c:v>4869</c:v>
                </c:pt>
                <c:pt idx="19">
                  <c:v>3478</c:v>
                </c:pt>
                <c:pt idx="20">
                  <c:v>4819</c:v>
                </c:pt>
              </c:numCache>
            </c:numRef>
          </c:val>
          <c:smooth val="0"/>
          <c:extLst>
            <c:ext xmlns:c16="http://schemas.microsoft.com/office/drawing/2014/chart" uri="{C3380CC4-5D6E-409C-BE32-E72D297353CC}">
              <c16:uniqueId val="{00000007-1EE8-40CB-82B3-E72B16D0CF93}"/>
            </c:ext>
          </c:extLst>
        </c:ser>
        <c:ser>
          <c:idx val="4"/>
          <c:order val="3"/>
          <c:tx>
            <c:v>Domestic gas</c:v>
          </c:tx>
          <c:spPr>
            <a:ln w="28575" cap="rnd">
              <a:solidFill>
                <a:schemeClr val="accent5"/>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E8-40CB-82B3-E72B16D0CF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E8-40CB-82B3-E72B16D0CF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E8-40CB-82B3-E72B16D0CF93}"/>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E8-40CB-82B3-E72B16D0CF9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E8-40CB-82B3-E72B16D0CF9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E8-40CB-82B3-E72B16D0CF93}"/>
                </c:ext>
              </c:extLst>
            </c:dLbl>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'Payment plans'!$K$46:$K$66</c:f>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f>'Payment plans'!$P$46:$P$66</c:f>
              <c:numCache>
                <c:formatCode>General</c:formatCode>
                <c:ptCount val="21"/>
                <c:pt idx="0">
                  <c:v>848</c:v>
                </c:pt>
                <c:pt idx="1">
                  <c:v>678</c:v>
                </c:pt>
                <c:pt idx="2">
                  <c:v>784</c:v>
                </c:pt>
                <c:pt idx="3">
                  <c:v>773</c:v>
                </c:pt>
                <c:pt idx="4">
                  <c:v>746</c:v>
                </c:pt>
                <c:pt idx="5">
                  <c:v>923</c:v>
                </c:pt>
                <c:pt idx="6">
                  <c:v>1333</c:v>
                </c:pt>
                <c:pt idx="7">
                  <c:v>2255</c:v>
                </c:pt>
                <c:pt idx="8">
                  <c:v>2320</c:v>
                </c:pt>
                <c:pt idx="9">
                  <c:v>2453</c:v>
                </c:pt>
                <c:pt idx="10">
                  <c:v>2344</c:v>
                </c:pt>
                <c:pt idx="11">
                  <c:v>1725</c:v>
                </c:pt>
                <c:pt idx="12">
                  <c:v>1328</c:v>
                </c:pt>
                <c:pt idx="13">
                  <c:v>968</c:v>
                </c:pt>
                <c:pt idx="14">
                  <c:v>666</c:v>
                </c:pt>
                <c:pt idx="15">
                  <c:v>860</c:v>
                </c:pt>
                <c:pt idx="16">
                  <c:v>941</c:v>
                </c:pt>
                <c:pt idx="17">
                  <c:v>1079</c:v>
                </c:pt>
                <c:pt idx="18">
                  <c:v>1284</c:v>
                </c:pt>
                <c:pt idx="19">
                  <c:v>1513</c:v>
                </c:pt>
                <c:pt idx="20">
                  <c:v>1851</c:v>
                </c:pt>
              </c:numCache>
            </c:numRef>
          </c:val>
          <c:smooth val="0"/>
          <c:extLst>
            <c:ext xmlns:c16="http://schemas.microsoft.com/office/drawing/2014/chart" uri="{C3380CC4-5D6E-409C-BE32-E72D297353CC}">
              <c16:uniqueId val="{0000000E-1EE8-40CB-82B3-E72B16D0CF93}"/>
            </c:ext>
          </c:extLst>
        </c:ser>
        <c:dLbls>
          <c:showLegendKey val="0"/>
          <c:showVal val="0"/>
          <c:showCatName val="0"/>
          <c:showSerName val="0"/>
          <c:showPercent val="0"/>
          <c:showBubbleSize val="0"/>
        </c:dLbls>
        <c:smooth val="0"/>
        <c:axId val="947391343"/>
        <c:axId val="947393743"/>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numRef>
                    <c:extLst>
                      <c:ext uri="{02D57815-91ED-43cb-92C2-25804820EDAC}">
                        <c15:formulaRef>
                          <c15:sqref>'Payment plans'!$K$46:$K$66</c15:sqref>
                        </c15:formulaRef>
                      </c:ext>
                    </c:extLst>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extLst>
                      <c:ext uri="{02D57815-91ED-43cb-92C2-25804820EDAC}">
                        <c15:formulaRef>
                          <c15:sqref>'Payment plans'!$M$46:$M$50</c15:sqref>
                        </c15:formulaRef>
                      </c:ext>
                    </c:extLst>
                    <c:numCache>
                      <c:formatCode>General</c:formatCode>
                      <c:ptCount val="5"/>
                    </c:numCache>
                  </c:numRef>
                </c:val>
                <c:smooth val="0"/>
                <c:extLst>
                  <c:ext xmlns:c16="http://schemas.microsoft.com/office/drawing/2014/chart" uri="{C3380CC4-5D6E-409C-BE32-E72D297353CC}">
                    <c16:uniqueId val="{0000000F-1EE8-40CB-82B3-E72B16D0CF93}"/>
                  </c:ext>
                </c:extLst>
              </c15:ser>
            </c15:filteredLineSeries>
            <c15:filteredLineSeries>
              <c15:ser>
                <c:idx val="3"/>
                <c:order val="2"/>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'Payment plans'!$K$46:$K$66</c15:sqref>
                        </c15:formulaRef>
                      </c:ext>
                    </c:extLst>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extLst xmlns:c15="http://schemas.microsoft.com/office/drawing/2012/chart">
                      <c:ext xmlns:c15="http://schemas.microsoft.com/office/drawing/2012/chart" uri="{02D57815-91ED-43cb-92C2-25804820EDAC}">
                        <c15:formulaRef>
                          <c15:sqref>'Payment plans'!$O$46:$O$50</c15:sqref>
                        </c15:formulaRef>
                      </c:ext>
                    </c:extLst>
                    <c:numCache>
                      <c:formatCode>mmm\-yy</c:formatCode>
                      <c:ptCount val="5"/>
                      <c:pt idx="0">
                        <c:v>44774</c:v>
                      </c:pt>
                      <c:pt idx="1">
                        <c:v>44805</c:v>
                      </c:pt>
                      <c:pt idx="2">
                        <c:v>44835</c:v>
                      </c:pt>
                      <c:pt idx="3">
                        <c:v>44866</c:v>
                      </c:pt>
                      <c:pt idx="4">
                        <c:v>44896</c:v>
                      </c:pt>
                    </c:numCache>
                  </c:numRef>
                </c:val>
                <c:smooth val="0"/>
                <c:extLst xmlns:c15="http://schemas.microsoft.com/office/drawing/2012/chart">
                  <c:ext xmlns:c16="http://schemas.microsoft.com/office/drawing/2014/chart" uri="{C3380CC4-5D6E-409C-BE32-E72D297353CC}">
                    <c16:uniqueId val="{00000010-1EE8-40CB-82B3-E72B16D0CF93}"/>
                  </c:ext>
                </c:extLst>
              </c15:ser>
            </c15:filteredLineSeries>
          </c:ext>
        </c:extLst>
      </c:lineChart>
      <c:dateAx>
        <c:axId val="94739134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393743"/>
        <c:crosses val="autoZero"/>
        <c:auto val="1"/>
        <c:lblOffset val="100"/>
        <c:baseTimeUnit val="months"/>
      </c:dateAx>
      <c:valAx>
        <c:axId val="947393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39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Broken</a:t>
            </a:r>
            <a:r>
              <a:rPr lang="en-GB" b="1" baseline="0"/>
              <a:t> payment plans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Domestic electricity</c:v>
          </c:tx>
          <c:spPr>
            <a:ln w="28575" cap="rnd">
              <a:solidFill>
                <a:schemeClr val="accent1"/>
              </a:solidFill>
              <a:round/>
            </a:ln>
            <a:effectLst/>
          </c:spPr>
          <c:marker>
            <c:symbol val="none"/>
          </c:marker>
          <c:dLbls>
            <c:dLbl>
              <c:idx val="0"/>
              <c:layout>
                <c:manualLayout>
                  <c:x val="-3.5998619362460321E-2"/>
                  <c:y val="4.5792795891772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5B-4523-91E4-7F2B90B5E8A2}"/>
                </c:ext>
              </c:extLst>
            </c:dLbl>
            <c:dLbl>
              <c:idx val="2"/>
              <c:layout>
                <c:manualLayout>
                  <c:x val="-2.2152996530744831E-2"/>
                  <c:y val="-4.19762446542985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5B-4523-91E4-7F2B90B5E8A2}"/>
                </c:ext>
              </c:extLst>
            </c:dLbl>
            <c:dLbl>
              <c:idx val="4"/>
              <c:layout>
                <c:manualLayout>
                  <c:x val="-3.3229494796117261E-2"/>
                  <c:y val="-4.5792795891773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5B-4523-91E4-7F2B90B5E8A2}"/>
                </c:ext>
              </c:extLst>
            </c:dLbl>
            <c:dLbl>
              <c:idx val="7"/>
              <c:layout>
                <c:manualLayout>
                  <c:x val="-4.153686849514656E-2"/>
                  <c:y val="4.5792795891773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5B-4523-91E4-7F2B90B5E8A2}"/>
                </c:ext>
              </c:extLst>
            </c:dLbl>
            <c:dLbl>
              <c:idx val="11"/>
              <c:layout>
                <c:manualLayout>
                  <c:x val="-3.0460370229774207E-2"/>
                  <c:y val="2.0988122327149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5B-4523-91E4-7F2B90B5E8A2}"/>
                </c:ext>
              </c:extLst>
            </c:dLbl>
            <c:dLbl>
              <c:idx val="15"/>
              <c:layout>
                <c:manualLayout>
                  <c:x val="-2.4922121097087906E-2"/>
                  <c:y val="-4.5792795891773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5B-4523-91E4-7F2B90B5E8A2}"/>
                </c:ext>
              </c:extLst>
            </c:dLbl>
            <c:dLbl>
              <c:idx val="16"/>
              <c:layout>
                <c:manualLayout>
                  <c:x val="-3.8767743928803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5B-4523-91E4-7F2B90B5E8A2}"/>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5B-4523-91E4-7F2B90B5E8A2}"/>
                </c:ext>
              </c:extLst>
            </c:dLbl>
            <c:spPr>
              <a:solidFill>
                <a:schemeClr val="accent5">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'Payment plans'!$K$12:$K$32</c:f>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f>'Payment plans'!$L$12:$L$32</c:f>
              <c:numCache>
                <c:formatCode>General</c:formatCode>
                <c:ptCount val="21"/>
                <c:pt idx="0">
                  <c:v>3189</c:v>
                </c:pt>
                <c:pt idx="1">
                  <c:v>3418</c:v>
                </c:pt>
                <c:pt idx="2">
                  <c:v>3490</c:v>
                </c:pt>
                <c:pt idx="3">
                  <c:v>2294</c:v>
                </c:pt>
                <c:pt idx="4">
                  <c:v>1752</c:v>
                </c:pt>
                <c:pt idx="5">
                  <c:v>1867</c:v>
                </c:pt>
                <c:pt idx="6">
                  <c:v>2004</c:v>
                </c:pt>
                <c:pt idx="7">
                  <c:v>3002</c:v>
                </c:pt>
                <c:pt idx="8">
                  <c:v>2517</c:v>
                </c:pt>
                <c:pt idx="9">
                  <c:v>3313</c:v>
                </c:pt>
                <c:pt idx="10">
                  <c:v>3954</c:v>
                </c:pt>
                <c:pt idx="11">
                  <c:v>5701</c:v>
                </c:pt>
                <c:pt idx="12">
                  <c:v>4546</c:v>
                </c:pt>
                <c:pt idx="13">
                  <c:v>4600</c:v>
                </c:pt>
                <c:pt idx="14">
                  <c:v>3860</c:v>
                </c:pt>
                <c:pt idx="15">
                  <c:v>4860</c:v>
                </c:pt>
                <c:pt idx="16">
                  <c:v>2541</c:v>
                </c:pt>
                <c:pt idx="17">
                  <c:v>2850</c:v>
                </c:pt>
                <c:pt idx="18">
                  <c:v>2462</c:v>
                </c:pt>
                <c:pt idx="19">
                  <c:v>2627</c:v>
                </c:pt>
                <c:pt idx="20">
                  <c:v>2833</c:v>
                </c:pt>
              </c:numCache>
            </c:numRef>
          </c:val>
          <c:smooth val="0"/>
          <c:extLst>
            <c:ext xmlns:c16="http://schemas.microsoft.com/office/drawing/2014/chart" uri="{C3380CC4-5D6E-409C-BE32-E72D297353CC}">
              <c16:uniqueId val="{00000008-515B-4523-91E4-7F2B90B5E8A2}"/>
            </c:ext>
          </c:extLst>
        </c:ser>
        <c:ser>
          <c:idx val="4"/>
          <c:order val="3"/>
          <c:tx>
            <c:v>Domestic gas</c:v>
          </c:tx>
          <c:spPr>
            <a:ln w="28575" cap="rnd">
              <a:solidFill>
                <a:schemeClr val="accent6">
                  <a:lumMod val="60000"/>
                  <a:lumOff val="40000"/>
                </a:schemeClr>
              </a:solidFill>
              <a:round/>
            </a:ln>
            <a:effectLst/>
          </c:spPr>
          <c:marker>
            <c:symbol val="none"/>
          </c:marker>
          <c:dLbls>
            <c:dLbl>
              <c:idx val="0"/>
              <c:layout>
                <c:manualLayout>
                  <c:x val="-2.7691245663431018E-2"/>
                  <c:y val="-8.39524893085971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5B-4523-91E4-7F2B90B5E8A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5B-4523-91E4-7F2B90B5E8A2}"/>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5B-4523-91E4-7F2B90B5E8A2}"/>
                </c:ext>
              </c:extLst>
            </c:dLbl>
            <c:dLbl>
              <c:idx val="11"/>
              <c:layout>
                <c:manualLayout>
                  <c:x val="-1.66147473980586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5B-4523-91E4-7F2B90B5E8A2}"/>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5B-4523-91E4-7F2B90B5E8A2}"/>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15B-4523-91E4-7F2B90B5E8A2}"/>
                </c:ext>
              </c:extLst>
            </c:dLbl>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'Payment plans'!$K$12:$K$32</c:f>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f>'Payment plans'!$P$12:$P$32</c:f>
              <c:numCache>
                <c:formatCode>General</c:formatCode>
                <c:ptCount val="21"/>
                <c:pt idx="0">
                  <c:v>1010</c:v>
                </c:pt>
                <c:pt idx="1">
                  <c:v>938</c:v>
                </c:pt>
                <c:pt idx="2">
                  <c:v>841</c:v>
                </c:pt>
                <c:pt idx="3">
                  <c:v>572</c:v>
                </c:pt>
                <c:pt idx="4">
                  <c:v>611</c:v>
                </c:pt>
                <c:pt idx="5">
                  <c:v>721</c:v>
                </c:pt>
                <c:pt idx="6">
                  <c:v>984</c:v>
                </c:pt>
                <c:pt idx="7">
                  <c:v>1427</c:v>
                </c:pt>
                <c:pt idx="8">
                  <c:v>1456</c:v>
                </c:pt>
                <c:pt idx="9">
                  <c:v>1854</c:v>
                </c:pt>
                <c:pt idx="10">
                  <c:v>1871</c:v>
                </c:pt>
                <c:pt idx="11">
                  <c:v>2081</c:v>
                </c:pt>
                <c:pt idx="12">
                  <c:v>1605</c:v>
                </c:pt>
                <c:pt idx="13">
                  <c:v>1333</c:v>
                </c:pt>
                <c:pt idx="14">
                  <c:v>704</c:v>
                </c:pt>
                <c:pt idx="15">
                  <c:v>1079</c:v>
                </c:pt>
                <c:pt idx="16">
                  <c:v>734</c:v>
                </c:pt>
                <c:pt idx="17">
                  <c:v>989</c:v>
                </c:pt>
                <c:pt idx="18">
                  <c:v>916</c:v>
                </c:pt>
                <c:pt idx="19">
                  <c:v>1085</c:v>
                </c:pt>
                <c:pt idx="20">
                  <c:v>1172</c:v>
                </c:pt>
              </c:numCache>
            </c:numRef>
          </c:val>
          <c:smooth val="0"/>
          <c:extLst>
            <c:ext xmlns:c16="http://schemas.microsoft.com/office/drawing/2014/chart" uri="{C3380CC4-5D6E-409C-BE32-E72D297353CC}">
              <c16:uniqueId val="{0000000F-515B-4523-91E4-7F2B90B5E8A2}"/>
            </c:ext>
          </c:extLst>
        </c:ser>
        <c:dLbls>
          <c:showLegendKey val="0"/>
          <c:showVal val="0"/>
          <c:showCatName val="0"/>
          <c:showSerName val="0"/>
          <c:showPercent val="0"/>
          <c:showBubbleSize val="0"/>
        </c:dLbls>
        <c:smooth val="0"/>
        <c:axId val="1041664400"/>
        <c:axId val="1029277360"/>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numRef>
                    <c:extLst>
                      <c:ext uri="{02D57815-91ED-43cb-92C2-25804820EDAC}">
                        <c15:formulaRef>
                          <c15:sqref>'Payment plans'!$K$12:$K$32</c15:sqref>
                        </c15:formulaRef>
                      </c:ext>
                    </c:extLst>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extLst>
                      <c:ext uri="{02D57815-91ED-43cb-92C2-25804820EDAC}">
                        <c15:formulaRef>
                          <c15:sqref>'Payment plans'!$M$12:$M$17</c15:sqref>
                        </c15:formulaRef>
                      </c:ext>
                    </c:extLst>
                    <c:numCache>
                      <c:formatCode>General</c:formatCode>
                      <c:ptCount val="6"/>
                    </c:numCache>
                  </c:numRef>
                </c:val>
                <c:smooth val="0"/>
                <c:extLst>
                  <c:ext xmlns:c16="http://schemas.microsoft.com/office/drawing/2014/chart" uri="{C3380CC4-5D6E-409C-BE32-E72D297353CC}">
                    <c16:uniqueId val="{00000010-515B-4523-91E4-7F2B90B5E8A2}"/>
                  </c:ext>
                </c:extLst>
              </c15:ser>
            </c15:filteredLineSeries>
            <c15:filteredLineSeries>
              <c15:ser>
                <c:idx val="2"/>
                <c:order val="2"/>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'Payment plans'!$K$12:$K$32</c15:sqref>
                        </c15:formulaRef>
                      </c:ext>
                    </c:extLst>
                    <c:numCache>
                      <c:formatCode>mmm\-yy</c:formatCode>
                      <c:ptCount val="21"/>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pt idx="13">
                        <c:v>45170</c:v>
                      </c:pt>
                      <c:pt idx="14">
                        <c:v>45200</c:v>
                      </c:pt>
                      <c:pt idx="15">
                        <c:v>45231</c:v>
                      </c:pt>
                      <c:pt idx="16">
                        <c:v>45261</c:v>
                      </c:pt>
                      <c:pt idx="17">
                        <c:v>45292</c:v>
                      </c:pt>
                      <c:pt idx="18">
                        <c:v>45323</c:v>
                      </c:pt>
                      <c:pt idx="19">
                        <c:v>45352</c:v>
                      </c:pt>
                      <c:pt idx="20">
                        <c:v>45383</c:v>
                      </c:pt>
                    </c:numCache>
                  </c:numRef>
                </c:cat>
                <c:val>
                  <c:numRef>
                    <c:extLst xmlns:c15="http://schemas.microsoft.com/office/drawing/2012/chart">
                      <c:ext xmlns:c15="http://schemas.microsoft.com/office/drawing/2012/chart" uri="{02D57815-91ED-43cb-92C2-25804820EDAC}">
                        <c15:formulaRef>
                          <c15:sqref>'Payment plans'!$N$12:$N$17</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11-515B-4523-91E4-7F2B90B5E8A2}"/>
                  </c:ext>
                </c:extLst>
              </c15:ser>
            </c15:filteredLineSeries>
          </c:ext>
        </c:extLst>
      </c:lineChart>
      <c:dateAx>
        <c:axId val="1041664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9277360"/>
        <c:crosses val="autoZero"/>
        <c:auto val="1"/>
        <c:lblOffset val="100"/>
        <c:baseTimeUnit val="months"/>
      </c:dateAx>
      <c:valAx>
        <c:axId val="102927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66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PAYG</a:t>
            </a:r>
            <a:r>
              <a:rPr lang="en-GB" b="1" baseline="0"/>
              <a:t> Financial Hardship Customers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'Total PAYG customers'!$Z$45</c:f>
              <c:strCache>
                <c:ptCount val="1"/>
                <c:pt idx="0">
                  <c:v>Electricity</c:v>
                </c:pt>
              </c:strCache>
            </c:strRef>
          </c:tx>
          <c:spPr>
            <a:ln w="28575" cap="rnd">
              <a:solidFill>
                <a:schemeClr val="accent1"/>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0F-4170-92B8-A37E2C05584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0F-4170-92B8-A37E2C05584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0F-4170-92B8-A37E2C055841}"/>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0F-4170-92B8-A37E2C055841}"/>
                </c:ext>
              </c:extLst>
            </c:dLbl>
            <c:spPr>
              <a:solidFill>
                <a:schemeClr val="accent1">
                  <a:lumMod val="20000"/>
                  <a:lumOff val="80000"/>
                </a:schemeClr>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PAYG customers'!$Y$46:$Y$73</c:f>
              <c:numCache>
                <c:formatCode>mmm\-yy</c:formatCode>
                <c:ptCount val="28"/>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pt idx="25">
                  <c:v>45566</c:v>
                </c:pt>
                <c:pt idx="26">
                  <c:v>45597</c:v>
                </c:pt>
                <c:pt idx="27">
                  <c:v>45627</c:v>
                </c:pt>
              </c:numCache>
            </c:numRef>
          </c:cat>
          <c:val>
            <c:numRef>
              <c:f>'Total PAYG customers'!$Z$46:$Z$73</c:f>
              <c:numCache>
                <c:formatCode>General</c:formatCode>
                <c:ptCount val="28"/>
                <c:pt idx="0">
                  <c:v>34898</c:v>
                </c:pt>
                <c:pt idx="1">
                  <c:v>34240</c:v>
                </c:pt>
                <c:pt idx="2">
                  <c:v>34097</c:v>
                </c:pt>
                <c:pt idx="3">
                  <c:v>33999</c:v>
                </c:pt>
                <c:pt idx="4">
                  <c:v>33810</c:v>
                </c:pt>
                <c:pt idx="5">
                  <c:v>33770</c:v>
                </c:pt>
                <c:pt idx="6">
                  <c:v>33744</c:v>
                </c:pt>
                <c:pt idx="7">
                  <c:v>33627</c:v>
                </c:pt>
                <c:pt idx="8">
                  <c:v>33286</c:v>
                </c:pt>
                <c:pt idx="9">
                  <c:v>33254</c:v>
                </c:pt>
                <c:pt idx="10">
                  <c:v>33169</c:v>
                </c:pt>
                <c:pt idx="11">
                  <c:v>33122</c:v>
                </c:pt>
                <c:pt idx="12">
                  <c:v>33122</c:v>
                </c:pt>
                <c:pt idx="13">
                  <c:v>32871</c:v>
                </c:pt>
                <c:pt idx="14">
                  <c:v>32796</c:v>
                </c:pt>
                <c:pt idx="15">
                  <c:v>32780</c:v>
                </c:pt>
                <c:pt idx="16">
                  <c:v>32563</c:v>
                </c:pt>
                <c:pt idx="17">
                  <c:v>32529</c:v>
                </c:pt>
                <c:pt idx="18">
                  <c:v>32536</c:v>
                </c:pt>
                <c:pt idx="19">
                  <c:v>32334</c:v>
                </c:pt>
                <c:pt idx="20">
                  <c:v>32322</c:v>
                </c:pt>
                <c:pt idx="21">
                  <c:v>32326</c:v>
                </c:pt>
                <c:pt idx="22">
                  <c:v>32194</c:v>
                </c:pt>
                <c:pt idx="23">
                  <c:v>32185</c:v>
                </c:pt>
                <c:pt idx="24">
                  <c:v>32150</c:v>
                </c:pt>
                <c:pt idx="25">
                  <c:v>31868</c:v>
                </c:pt>
                <c:pt idx="26">
                  <c:v>31563</c:v>
                </c:pt>
                <c:pt idx="27">
                  <c:v>31804</c:v>
                </c:pt>
              </c:numCache>
            </c:numRef>
          </c:val>
          <c:smooth val="0"/>
          <c:extLst>
            <c:ext xmlns:c16="http://schemas.microsoft.com/office/drawing/2014/chart" uri="{C3380CC4-5D6E-409C-BE32-E72D297353CC}">
              <c16:uniqueId val="{00000004-C80F-4170-92B8-A37E2C055841}"/>
            </c:ext>
          </c:extLst>
        </c:ser>
        <c:ser>
          <c:idx val="1"/>
          <c:order val="1"/>
          <c:tx>
            <c:strRef>
              <c:f>'Total PAYG customers'!$AA$45</c:f>
              <c:strCache>
                <c:ptCount val="1"/>
                <c:pt idx="0">
                  <c:v>Gas</c:v>
                </c:pt>
              </c:strCache>
            </c:strRef>
          </c:tx>
          <c:spPr>
            <a:ln w="28575" cap="rnd">
              <a:solidFill>
                <a:schemeClr val="accent2"/>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0F-4170-92B8-A37E2C05584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0F-4170-92B8-A37E2C05584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0F-4170-92B8-A37E2C055841}"/>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0F-4170-92B8-A37E2C055841}"/>
                </c:ext>
              </c:extLst>
            </c:dLbl>
            <c:spPr>
              <a:solidFill>
                <a:schemeClr val="accent4"/>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PAYG customers'!$Y$46:$Y$73</c:f>
              <c:numCache>
                <c:formatCode>mmm\-yy</c:formatCode>
                <c:ptCount val="28"/>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pt idx="25">
                  <c:v>45566</c:v>
                </c:pt>
                <c:pt idx="26">
                  <c:v>45597</c:v>
                </c:pt>
                <c:pt idx="27">
                  <c:v>45627</c:v>
                </c:pt>
              </c:numCache>
            </c:numRef>
          </c:cat>
          <c:val>
            <c:numRef>
              <c:f>'Total PAYG customers'!$AA$46:$AA$73</c:f>
              <c:numCache>
                <c:formatCode>General</c:formatCode>
                <c:ptCount val="28"/>
                <c:pt idx="0">
                  <c:v>22199</c:v>
                </c:pt>
                <c:pt idx="1">
                  <c:v>21103</c:v>
                </c:pt>
                <c:pt idx="2">
                  <c:v>20836</c:v>
                </c:pt>
                <c:pt idx="3">
                  <c:v>21055</c:v>
                </c:pt>
                <c:pt idx="4">
                  <c:v>20243</c:v>
                </c:pt>
                <c:pt idx="5">
                  <c:v>20084</c:v>
                </c:pt>
                <c:pt idx="6">
                  <c:v>19941</c:v>
                </c:pt>
                <c:pt idx="7">
                  <c:v>19821</c:v>
                </c:pt>
                <c:pt idx="8">
                  <c:v>19794</c:v>
                </c:pt>
                <c:pt idx="9">
                  <c:v>19742</c:v>
                </c:pt>
                <c:pt idx="10">
                  <c:v>19684</c:v>
                </c:pt>
                <c:pt idx="11">
                  <c:v>19597</c:v>
                </c:pt>
                <c:pt idx="12">
                  <c:v>19956</c:v>
                </c:pt>
                <c:pt idx="13">
                  <c:v>19357</c:v>
                </c:pt>
                <c:pt idx="14">
                  <c:v>19197</c:v>
                </c:pt>
                <c:pt idx="15">
                  <c:v>19486</c:v>
                </c:pt>
                <c:pt idx="16">
                  <c:v>18937</c:v>
                </c:pt>
                <c:pt idx="17">
                  <c:v>18835</c:v>
                </c:pt>
                <c:pt idx="18">
                  <c:v>19137</c:v>
                </c:pt>
                <c:pt idx="19">
                  <c:v>19059</c:v>
                </c:pt>
                <c:pt idx="20">
                  <c:v>19021</c:v>
                </c:pt>
                <c:pt idx="21">
                  <c:v>18985</c:v>
                </c:pt>
                <c:pt idx="22">
                  <c:v>18936</c:v>
                </c:pt>
                <c:pt idx="23">
                  <c:v>18874</c:v>
                </c:pt>
                <c:pt idx="24">
                  <c:v>18800</c:v>
                </c:pt>
                <c:pt idx="25">
                  <c:v>18404</c:v>
                </c:pt>
                <c:pt idx="26">
                  <c:v>18300</c:v>
                </c:pt>
                <c:pt idx="27">
                  <c:v>18463</c:v>
                </c:pt>
              </c:numCache>
            </c:numRef>
          </c:val>
          <c:smooth val="0"/>
          <c:extLst>
            <c:ext xmlns:c16="http://schemas.microsoft.com/office/drawing/2014/chart" uri="{C3380CC4-5D6E-409C-BE32-E72D297353CC}">
              <c16:uniqueId val="{00000009-C80F-4170-92B8-A37E2C055841}"/>
            </c:ext>
          </c:extLst>
        </c:ser>
        <c:dLbls>
          <c:showLegendKey val="0"/>
          <c:showVal val="0"/>
          <c:showCatName val="0"/>
          <c:showSerName val="0"/>
          <c:showPercent val="0"/>
          <c:showBubbleSize val="0"/>
        </c:dLbls>
        <c:smooth val="0"/>
        <c:axId val="848738783"/>
        <c:axId val="848739263"/>
      </c:lineChart>
      <c:dateAx>
        <c:axId val="8487387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739263"/>
        <c:crosses val="autoZero"/>
        <c:auto val="1"/>
        <c:lblOffset val="100"/>
        <c:baseTimeUnit val="months"/>
      </c:dateAx>
      <c:valAx>
        <c:axId val="848739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73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2ECCA-11BF-4F20-BF9D-064CB470EC05}"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28D71-165F-4291-82F3-52FFEE9634E2}" type="slidenum">
              <a:rPr lang="en-GB" smtClean="0"/>
              <a:t>‹#›</a:t>
            </a:fld>
            <a:endParaRPr lang="en-GB"/>
          </a:p>
        </p:txBody>
      </p:sp>
    </p:spTree>
    <p:extLst>
      <p:ext uri="{BB962C8B-B14F-4D97-AF65-F5344CB8AC3E}">
        <p14:creationId xmlns:p14="http://schemas.microsoft.com/office/powerpoint/2010/main" val="36665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B4E5575-9C24-484B-862D-8CDA0C17D389}" type="slidenum">
              <a:rPr lang="en-US" smtClean="0"/>
              <a:t>1</a:t>
            </a:fld>
            <a:endParaRPr lang="en-US"/>
          </a:p>
        </p:txBody>
      </p:sp>
    </p:spTree>
    <p:extLst>
      <p:ext uri="{BB962C8B-B14F-4D97-AF65-F5344CB8AC3E}">
        <p14:creationId xmlns:p14="http://schemas.microsoft.com/office/powerpoint/2010/main" val="14754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B4E5575-9C24-484B-862D-8CDA0C17D389}" type="slidenum">
              <a:rPr lang="en-US" smtClean="0"/>
              <a:t>2</a:t>
            </a:fld>
            <a:endParaRPr lang="en-US"/>
          </a:p>
        </p:txBody>
      </p:sp>
    </p:spTree>
    <p:extLst>
      <p:ext uri="{BB962C8B-B14F-4D97-AF65-F5344CB8AC3E}">
        <p14:creationId xmlns:p14="http://schemas.microsoft.com/office/powerpoint/2010/main" val="381455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DBB5-A0B1-AE4E-1FDC-4D4BAC3C8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F5E96-235B-F7AC-1688-214D5F916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93B34-C030-1183-221F-A88DA6FF9537}"/>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8A35AA7-8643-7C75-6F5A-94DCD26538BD}"/>
              </a:ext>
            </a:extLst>
          </p:cNvPr>
          <p:cNvSpPr>
            <a:spLocks noGrp="1"/>
          </p:cNvSpPr>
          <p:nvPr>
            <p:ph type="sldNum" sz="quarter" idx="10"/>
          </p:nvPr>
        </p:nvSpPr>
        <p:spPr/>
        <p:txBody>
          <a:bodyPr/>
          <a:lstStyle/>
          <a:p>
            <a:fld id="{2B4E5575-9C24-484B-862D-8CDA0C17D389}" type="slidenum">
              <a:rPr lang="en-US" smtClean="0"/>
              <a:t>3</a:t>
            </a:fld>
            <a:endParaRPr lang="en-US"/>
          </a:p>
        </p:txBody>
      </p:sp>
    </p:spTree>
    <p:extLst>
      <p:ext uri="{BB962C8B-B14F-4D97-AF65-F5344CB8AC3E}">
        <p14:creationId xmlns:p14="http://schemas.microsoft.com/office/powerpoint/2010/main" val="239742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1D69-E75F-14C3-41BA-531043B52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40FAA-71D5-296D-0441-C93F5C184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7620C-3F5C-D83B-98A2-57DE974D7C7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4DFB9A9-D6D9-6FB1-83A6-B78E79DA4F28}"/>
              </a:ext>
            </a:extLst>
          </p:cNvPr>
          <p:cNvSpPr>
            <a:spLocks noGrp="1"/>
          </p:cNvSpPr>
          <p:nvPr>
            <p:ph type="sldNum" sz="quarter" idx="10"/>
          </p:nvPr>
        </p:nvSpPr>
        <p:spPr/>
        <p:txBody>
          <a:bodyPr/>
          <a:lstStyle/>
          <a:p>
            <a:fld id="{2B4E5575-9C24-484B-862D-8CDA0C17D389}" type="slidenum">
              <a:rPr lang="en-US" smtClean="0"/>
              <a:t>4</a:t>
            </a:fld>
            <a:endParaRPr lang="en-US"/>
          </a:p>
        </p:txBody>
      </p:sp>
    </p:spTree>
    <p:extLst>
      <p:ext uri="{BB962C8B-B14F-4D97-AF65-F5344CB8AC3E}">
        <p14:creationId xmlns:p14="http://schemas.microsoft.com/office/powerpoint/2010/main" val="182014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BA9E-5B4B-7711-D7AB-F29CF8221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20AD1-F88D-B359-B7ED-2EF1F4E3E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EA2A5-3142-D553-A8EA-AF665C2B411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28D1B78D-1B26-3F62-0A6A-59C6EDAED857}"/>
              </a:ext>
            </a:extLst>
          </p:cNvPr>
          <p:cNvSpPr>
            <a:spLocks noGrp="1"/>
          </p:cNvSpPr>
          <p:nvPr>
            <p:ph type="sldNum" sz="quarter" idx="10"/>
          </p:nvPr>
        </p:nvSpPr>
        <p:spPr/>
        <p:txBody>
          <a:bodyPr/>
          <a:lstStyle/>
          <a:p>
            <a:fld id="{2B4E5575-9C24-484B-862D-8CDA0C17D389}" type="slidenum">
              <a:rPr lang="en-US" smtClean="0"/>
              <a:t>5</a:t>
            </a:fld>
            <a:endParaRPr lang="en-US"/>
          </a:p>
        </p:txBody>
      </p:sp>
    </p:spTree>
    <p:extLst>
      <p:ext uri="{BB962C8B-B14F-4D97-AF65-F5344CB8AC3E}">
        <p14:creationId xmlns:p14="http://schemas.microsoft.com/office/powerpoint/2010/main" val="28841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5314-7CF5-9D8A-4767-F00375281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68818-1F53-85E8-C641-B239300F4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8A135-38B0-53C3-9796-D9D6C9E844B9}"/>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957F5F8D-1FAE-38A8-93AA-8C28520ECA27}"/>
              </a:ext>
            </a:extLst>
          </p:cNvPr>
          <p:cNvSpPr>
            <a:spLocks noGrp="1"/>
          </p:cNvSpPr>
          <p:nvPr>
            <p:ph type="sldNum" sz="quarter" idx="10"/>
          </p:nvPr>
        </p:nvSpPr>
        <p:spPr/>
        <p:txBody>
          <a:bodyPr/>
          <a:lstStyle/>
          <a:p>
            <a:fld id="{2B4E5575-9C24-484B-862D-8CDA0C17D389}" type="slidenum">
              <a:rPr lang="en-US" smtClean="0"/>
              <a:t>6</a:t>
            </a:fld>
            <a:endParaRPr lang="en-US"/>
          </a:p>
        </p:txBody>
      </p:sp>
    </p:spTree>
    <p:extLst>
      <p:ext uri="{BB962C8B-B14F-4D97-AF65-F5344CB8AC3E}">
        <p14:creationId xmlns:p14="http://schemas.microsoft.com/office/powerpoint/2010/main" val="1105717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0638-CD55-0CC7-BAFE-54E1028DF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727B9-5977-F709-4EB2-56C7FB1DF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916B2-726F-9009-280E-3BBECCE491CC}"/>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158F9E8E-A26D-ADA6-E0D4-7FCCB4893DB1}"/>
              </a:ext>
            </a:extLst>
          </p:cNvPr>
          <p:cNvSpPr>
            <a:spLocks noGrp="1"/>
          </p:cNvSpPr>
          <p:nvPr>
            <p:ph type="sldNum" sz="quarter" idx="10"/>
          </p:nvPr>
        </p:nvSpPr>
        <p:spPr/>
        <p:txBody>
          <a:bodyPr/>
          <a:lstStyle/>
          <a:p>
            <a:fld id="{2B4E5575-9C24-484B-862D-8CDA0C17D389}" type="slidenum">
              <a:rPr lang="en-US" smtClean="0"/>
              <a:t>7</a:t>
            </a:fld>
            <a:endParaRPr lang="en-US"/>
          </a:p>
        </p:txBody>
      </p:sp>
    </p:spTree>
    <p:extLst>
      <p:ext uri="{BB962C8B-B14F-4D97-AF65-F5344CB8AC3E}">
        <p14:creationId xmlns:p14="http://schemas.microsoft.com/office/powerpoint/2010/main" val="297684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A1FE-70E2-4EEB-AADB-B5C93366C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93C34D-D66D-497C-AA9E-B360C8D38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18E2CF-1DCD-4372-8C9A-E5C2D69BAFA8}"/>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BCFAE65E-E1F6-4F6C-9829-B187AFD01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30811-0FFF-4553-A243-7394729C78EC}"/>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31060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25E4-DBA7-4716-8F08-700C077C38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EF069-6A86-44E0-8F51-A69AE4423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90996-2987-4427-BCB7-92FF3B5B91B6}"/>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ED022C9C-2DA0-4E99-9846-068248D89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01471-770C-4874-82F9-747706F03FC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91362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98146-20A3-4C8D-A4E9-866EB7FFCD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8BE3CC-2E4A-4C2E-8BB9-B4805AB10D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DA0F77-E801-452F-B2C0-45F31D33A345}"/>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C7D7F2A2-C1FF-42A2-87ED-D5858D3F8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793F64-E905-4CF7-BA8F-D8F284D892D7}"/>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45208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ey 2 column">
    <p:spTree>
      <p:nvGrpSpPr>
        <p:cNvPr id="1" name=""/>
        <p:cNvGrpSpPr/>
        <p:nvPr/>
      </p:nvGrpSpPr>
      <p:grpSpPr>
        <a:xfrm>
          <a:off x="0" y="0"/>
          <a:ext cx="0" cy="0"/>
          <a:chOff x="0" y="0"/>
          <a:chExt cx="0" cy="0"/>
        </a:xfrm>
      </p:grpSpPr>
      <p:pic>
        <p:nvPicPr>
          <p:cNvPr id="3" name="Picture 2" descr="CRU_Powerpoint_BG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04"/>
          <a:stretch/>
        </p:blipFill>
        <p:spPr>
          <a:xfrm>
            <a:off x="10831" y="3"/>
            <a:ext cx="12181172" cy="5979885"/>
          </a:xfrm>
          <a:prstGeom prst="rect">
            <a:avLst/>
          </a:prstGeom>
        </p:spPr>
      </p:pic>
      <p:sp>
        <p:nvSpPr>
          <p:cNvPr id="2" name="Title 1"/>
          <p:cNvSpPr>
            <a:spLocks noGrp="1"/>
          </p:cNvSpPr>
          <p:nvPr>
            <p:ph type="title" hasCustomPrompt="1"/>
          </p:nvPr>
        </p:nvSpPr>
        <p:spPr>
          <a:xfrm>
            <a:off x="649401" y="275592"/>
            <a:ext cx="10890667" cy="590267"/>
          </a:xfrm>
          <a:prstGeom prst="rect">
            <a:avLst/>
          </a:prstGeom>
        </p:spPr>
        <p:txBody>
          <a:bodyPr/>
          <a:lstStyle>
            <a:lvl1pPr>
              <a:defRPr sz="2400" baseline="0"/>
            </a:lvl1pPr>
          </a:lstStyle>
          <a:p>
            <a:r>
              <a:rPr lang="en-US"/>
              <a:t>Title goes here, grey 2 columns</a:t>
            </a:r>
          </a:p>
        </p:txBody>
      </p:sp>
      <p:sp>
        <p:nvSpPr>
          <p:cNvPr id="6" name="Slide Number Placeholder 5"/>
          <p:cNvSpPr>
            <a:spLocks noGrp="1"/>
          </p:cNvSpPr>
          <p:nvPr>
            <p:ph type="sldNum" sz="quarter" idx="12"/>
          </p:nvPr>
        </p:nvSpPr>
        <p:spPr>
          <a:xfrm>
            <a:off x="10297959" y="6346148"/>
            <a:ext cx="1579836" cy="217776"/>
          </a:xfrm>
          <a:prstGeom prst="rect">
            <a:avLst/>
          </a:prstGeom>
        </p:spPr>
        <p:txBody>
          <a:bodyPr/>
          <a:lstStyle>
            <a:lvl1pPr algn="r">
              <a:defRPr sz="1100">
                <a:solidFill>
                  <a:schemeClr val="tx1">
                    <a:lumMod val="50000"/>
                    <a:lumOff val="50000"/>
                  </a:schemeClr>
                </a:solidFill>
              </a:defRPr>
            </a:lvl1pPr>
          </a:lstStyle>
          <a:p>
            <a:fld id="{7BE88168-9E77-4074-BAD8-651D5DA5F2F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4" name="Text Placeholder 3"/>
          <p:cNvSpPr>
            <a:spLocks noGrp="1"/>
          </p:cNvSpPr>
          <p:nvPr>
            <p:ph type="body" sz="quarter" idx="16" hasCustomPrompt="1"/>
          </p:nvPr>
        </p:nvSpPr>
        <p:spPr>
          <a:xfrm>
            <a:off x="649401" y="761527"/>
            <a:ext cx="10890667" cy="496381"/>
          </a:xfrm>
          <a:prstGeom prst="rect">
            <a:avLst/>
          </a:prstGeom>
        </p:spPr>
        <p:txBody>
          <a:bodyPr/>
          <a:lstStyle>
            <a:lvl1pPr marL="0" indent="0">
              <a:buNone/>
              <a:defRPr sz="1800" baseline="0">
                <a:solidFill>
                  <a:srgbClr val="F26522"/>
                </a:solidFill>
                <a:latin typeface="+mj-lt"/>
              </a:defRPr>
            </a:lvl1pPr>
          </a:lstStyle>
          <a:p>
            <a:pPr lvl="0"/>
            <a:r>
              <a:rPr lang="en-US" err="1"/>
              <a:t>Subheader</a:t>
            </a:r>
            <a:r>
              <a:rPr lang="en-US"/>
              <a:t> goes here</a:t>
            </a:r>
          </a:p>
        </p:txBody>
      </p:sp>
      <p:sp>
        <p:nvSpPr>
          <p:cNvPr id="10" name="Text Placeholder 4"/>
          <p:cNvSpPr>
            <a:spLocks noGrp="1"/>
          </p:cNvSpPr>
          <p:nvPr>
            <p:ph type="body" sz="quarter" idx="19" hasCustomPrompt="1"/>
          </p:nvPr>
        </p:nvSpPr>
        <p:spPr>
          <a:xfrm>
            <a:off x="657676" y="1570971"/>
            <a:ext cx="5280000" cy="4012192"/>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a:t>Type text here</a:t>
            </a:r>
          </a:p>
          <a:p>
            <a:pPr lvl="1"/>
            <a:endParaRPr lang="en-US"/>
          </a:p>
          <a:p>
            <a:pPr lvl="2"/>
            <a:endParaRPr lang="en-US"/>
          </a:p>
        </p:txBody>
      </p:sp>
      <p:sp>
        <p:nvSpPr>
          <p:cNvPr id="12" name="Text Placeholder 4"/>
          <p:cNvSpPr>
            <a:spLocks noGrp="1"/>
          </p:cNvSpPr>
          <p:nvPr>
            <p:ph type="body" sz="quarter" idx="20" hasCustomPrompt="1"/>
          </p:nvPr>
        </p:nvSpPr>
        <p:spPr>
          <a:xfrm>
            <a:off x="6240839" y="1570971"/>
            <a:ext cx="5280000" cy="4012192"/>
          </a:xfrm>
          <a:prstGeom prst="rect">
            <a:avLst/>
          </a:prstGeom>
        </p:spPr>
        <p:txBody>
          <a:bodyPr/>
          <a:lstStyle>
            <a:lvl1pPr marL="171450" indent="-171450">
              <a:spcBef>
                <a:spcPts val="400"/>
              </a:spcBef>
              <a:spcAft>
                <a:spcPts val="200"/>
              </a:spcAft>
              <a:buClr>
                <a:srgbClr val="F26522"/>
              </a:buClr>
              <a:buSzPct val="120000"/>
              <a:buFont typeface="Wingdings" charset="2"/>
              <a:buChar char="§"/>
              <a:defRPr/>
            </a:lvl1pPr>
            <a:lvl2pPr marL="349250" indent="-171450">
              <a:spcAft>
                <a:spcPts val="200"/>
              </a:spcAft>
              <a:buClr>
                <a:srgbClr val="F26522"/>
              </a:buClr>
              <a:buFont typeface="Arial" panose="020B0604020202020204" pitchFamily="34" charset="0"/>
              <a:buChar char="•"/>
              <a:defRPr/>
            </a:lvl2pPr>
            <a:lvl3pPr marL="533400" indent="-171450">
              <a:spcBef>
                <a:spcPts val="0"/>
              </a:spcBef>
              <a:spcAft>
                <a:spcPts val="200"/>
              </a:spcAft>
              <a:buClr>
                <a:srgbClr val="F26522"/>
              </a:buClr>
              <a:buSzPct val="100000"/>
              <a:buFont typeface="Calibri"/>
              <a:buChar char="►"/>
              <a:defRPr/>
            </a:lvl3pPr>
          </a:lstStyle>
          <a:p>
            <a:r>
              <a:rPr lang="en-US"/>
              <a:t>Type text here</a:t>
            </a:r>
          </a:p>
          <a:p>
            <a:pPr lvl="1"/>
            <a:endParaRPr lang="en-US"/>
          </a:p>
          <a:p>
            <a:pPr lvl="2"/>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372" y="6164839"/>
            <a:ext cx="2000817" cy="45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64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9C12-9F8B-43C9-B84E-80860D4C5D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69869-9913-49F3-8670-C3444F3D2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FAD96F-66D5-4816-878F-491F41CCB9E5}"/>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E6D1377F-A857-44AD-BD7B-989D2C494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4AD99-5F7F-4951-9074-83761E46A709}"/>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82073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2EC7-59E7-41C6-B0D7-DD813923D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655037-4B57-42F2-9B69-A0E014D4D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41739-F7BE-4C6A-ABD7-224A3C9F9E32}"/>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F339DC8F-C9C5-4244-B2C7-BFB053E4C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F3C9A-CB4C-4E84-A463-E15DDA266431}"/>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69328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B6FE-B0E2-4EC8-A07A-AA67DB4CA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E77C1-9DDB-44D3-9183-1C9948D7C2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B7D00C-1088-46EA-90C1-6C207B285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EC49EB-6110-4155-A407-DA6A519281AD}"/>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6" name="Footer Placeholder 5">
            <a:extLst>
              <a:ext uri="{FF2B5EF4-FFF2-40B4-BE49-F238E27FC236}">
                <a16:creationId xmlns:a16="http://schemas.microsoft.com/office/drawing/2014/main" id="{1ED5F323-F512-4795-8A20-1BBBDDBF6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7F9ED-61F3-499C-B244-DA8166B61425}"/>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09565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C1C2-A923-4AA1-A83E-726F36DCED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74DA0-F2C3-4803-BA7F-0B5A9A6A1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A62BD-C9CE-42EC-81A8-FFAF215B6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273071-3C3A-461A-80DC-B03EDF4F4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76A58-48DC-4ABF-ADAD-D5871C7825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B1018-8906-4BF7-B721-B55780E5FA6A}"/>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8" name="Footer Placeholder 7">
            <a:extLst>
              <a:ext uri="{FF2B5EF4-FFF2-40B4-BE49-F238E27FC236}">
                <a16:creationId xmlns:a16="http://schemas.microsoft.com/office/drawing/2014/main" id="{D653992A-7FB7-424A-9DD6-FB9AEAB78B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555394-52F1-4C5D-A9ED-AEDBDA42A8DF}"/>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57157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5C95-81AC-4F2C-ADE9-AF77C38271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6EA5E2-BE39-40D8-BFCB-06816D2832A2}"/>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4" name="Footer Placeholder 3">
            <a:extLst>
              <a:ext uri="{FF2B5EF4-FFF2-40B4-BE49-F238E27FC236}">
                <a16:creationId xmlns:a16="http://schemas.microsoft.com/office/drawing/2014/main" id="{CFE7BA93-8842-4686-A437-CC2D3FA689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B858C0-A2E5-45B5-BD62-35AF19093B0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13651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F2A49-BF1C-48C7-BEC4-F18452DF27F4}"/>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3" name="Footer Placeholder 2">
            <a:extLst>
              <a:ext uri="{FF2B5EF4-FFF2-40B4-BE49-F238E27FC236}">
                <a16:creationId xmlns:a16="http://schemas.microsoft.com/office/drawing/2014/main" id="{F30D880D-7F5C-4D8A-A2D2-683727282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B53CE9-6F74-419D-8C9B-B42203A8833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224155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2028-8382-41CC-BDBB-A51D61CBC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FAFFF3-7B09-4E9E-8AC7-A739F3184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8CE2E6-3910-4262-BF07-5F160B5AC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B3A93-9DEB-4108-AA3C-29B9BB3E7B43}"/>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6" name="Footer Placeholder 5">
            <a:extLst>
              <a:ext uri="{FF2B5EF4-FFF2-40B4-BE49-F238E27FC236}">
                <a16:creationId xmlns:a16="http://schemas.microsoft.com/office/drawing/2014/main" id="{06FDDA5C-EF38-47CA-B2EF-FA0E8A3CB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914AA-A5B0-4359-81D2-DF57326E0A5A}"/>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79251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A8E9-6672-44CE-A3C6-B524E2A3C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DC88C1-88CD-4BAA-AA2F-B8F2ABE7D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930E30-1DF8-4B3F-8B41-A3A0765B7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79063-B7EC-4150-8A33-DE8289E6F1E2}"/>
              </a:ext>
            </a:extLst>
          </p:cNvPr>
          <p:cNvSpPr>
            <a:spLocks noGrp="1"/>
          </p:cNvSpPr>
          <p:nvPr>
            <p:ph type="dt" sz="half" idx="10"/>
          </p:nvPr>
        </p:nvSpPr>
        <p:spPr/>
        <p:txBody>
          <a:bodyPr/>
          <a:lstStyle/>
          <a:p>
            <a:fld id="{97EF25C4-768F-4F39-AD44-FB45A75A9CA1}" type="datetimeFigureOut">
              <a:rPr lang="en-GB" smtClean="0"/>
              <a:t>09/04/2025</a:t>
            </a:fld>
            <a:endParaRPr lang="en-GB"/>
          </a:p>
        </p:txBody>
      </p:sp>
      <p:sp>
        <p:nvSpPr>
          <p:cNvPr id="6" name="Footer Placeholder 5">
            <a:extLst>
              <a:ext uri="{FF2B5EF4-FFF2-40B4-BE49-F238E27FC236}">
                <a16:creationId xmlns:a16="http://schemas.microsoft.com/office/drawing/2014/main" id="{269CFFB0-DA2F-4DC2-A8BB-A3C6EE2759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CE4AB-1C96-4363-8D02-167AFE0DACCE}"/>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92074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C07BB-6BC2-4BA0-A122-424F254D2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F3206-AAB7-465B-B15E-C8993243A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88DDC-DB7A-4079-82D1-08E7ACC81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F25C4-768F-4F39-AD44-FB45A75A9CA1}" type="datetimeFigureOut">
              <a:rPr lang="en-GB" smtClean="0"/>
              <a:t>09/04/2025</a:t>
            </a:fld>
            <a:endParaRPr lang="en-GB"/>
          </a:p>
        </p:txBody>
      </p:sp>
      <p:sp>
        <p:nvSpPr>
          <p:cNvPr id="5" name="Footer Placeholder 4">
            <a:extLst>
              <a:ext uri="{FF2B5EF4-FFF2-40B4-BE49-F238E27FC236}">
                <a16:creationId xmlns:a16="http://schemas.microsoft.com/office/drawing/2014/main" id="{C415275E-6863-42C7-A2F1-988AE4C3E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ED3655-6E0A-4DFB-A5CF-8579D7C04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B3413-F168-488D-B534-463C30B87200}" type="slidenum">
              <a:rPr lang="en-GB" smtClean="0"/>
              <a:t>‹#›</a:t>
            </a:fld>
            <a:endParaRPr lang="en-GB"/>
          </a:p>
        </p:txBody>
      </p:sp>
    </p:spTree>
    <p:extLst>
      <p:ext uri="{BB962C8B-B14F-4D97-AF65-F5344CB8AC3E}">
        <p14:creationId xmlns:p14="http://schemas.microsoft.com/office/powerpoint/2010/main" val="360337622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E88168-9E77-4074-BAD8-651D5DA5F2FF}" type="slidenum">
              <a:rPr lang="en-US" smtClean="0"/>
              <a:pPr/>
              <a:t>1</a:t>
            </a:fld>
            <a:endParaRPr lang="en-US"/>
          </a:p>
        </p:txBody>
      </p:sp>
      <p:sp>
        <p:nvSpPr>
          <p:cNvPr id="2" name="TextBox 1">
            <a:extLst>
              <a:ext uri="{FF2B5EF4-FFF2-40B4-BE49-F238E27FC236}">
                <a16:creationId xmlns:a16="http://schemas.microsoft.com/office/drawing/2014/main" id="{00AC1405-4A12-681E-43DA-BF3C2F5675DE}"/>
              </a:ext>
            </a:extLst>
          </p:cNvPr>
          <p:cNvSpPr txBox="1"/>
          <p:nvPr/>
        </p:nvSpPr>
        <p:spPr>
          <a:xfrm>
            <a:off x="1948751" y="1695235"/>
            <a:ext cx="8294498" cy="2123658"/>
          </a:xfrm>
          <a:prstGeom prst="rect">
            <a:avLst/>
          </a:prstGeom>
          <a:noFill/>
        </p:spPr>
        <p:txBody>
          <a:bodyPr wrap="square" rtlCol="0">
            <a:spAutoFit/>
          </a:bodyPr>
          <a:lstStyle/>
          <a:p>
            <a:pPr algn="ctr"/>
            <a:r>
              <a:rPr lang="en-GB" sz="4400" b="1" dirty="0">
                <a:solidFill>
                  <a:schemeClr val="accent2">
                    <a:lumMod val="75000"/>
                  </a:schemeClr>
                </a:solidFill>
              </a:rPr>
              <a:t>CRU Update:</a:t>
            </a:r>
          </a:p>
          <a:p>
            <a:pPr algn="ctr"/>
            <a:r>
              <a:rPr lang="en-GB" sz="4400" b="1" dirty="0">
                <a:solidFill>
                  <a:schemeClr val="accent2">
                    <a:lumMod val="75000"/>
                  </a:schemeClr>
                </a:solidFill>
              </a:rPr>
              <a:t>Additional Customer Protection Measures Review 2024/25</a:t>
            </a:r>
          </a:p>
        </p:txBody>
      </p:sp>
    </p:spTree>
    <p:extLst>
      <p:ext uri="{BB962C8B-B14F-4D97-AF65-F5344CB8AC3E}">
        <p14:creationId xmlns:p14="http://schemas.microsoft.com/office/powerpoint/2010/main" val="196520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297959" y="6346148"/>
            <a:ext cx="1579836" cy="217776"/>
          </a:xfrm>
        </p:spPr>
        <p:txBody>
          <a:bodyPr/>
          <a:lstStyle/>
          <a:p>
            <a:fld id="{7BE88168-9E77-4074-BAD8-651D5DA5F2FF}" type="slidenum">
              <a:rPr lang="en-US" smtClean="0"/>
              <a:pPr/>
              <a:t>2</a:t>
            </a:fld>
            <a:endParaRPr lang="en-US"/>
          </a:p>
        </p:txBody>
      </p:sp>
      <p:sp>
        <p:nvSpPr>
          <p:cNvPr id="11" name="Text Placeholder 10">
            <a:extLst>
              <a:ext uri="{FF2B5EF4-FFF2-40B4-BE49-F238E27FC236}">
                <a16:creationId xmlns:a16="http://schemas.microsoft.com/office/drawing/2014/main" id="{70533B68-9EB3-423D-9B43-61F35ADF7F5C}"/>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A2D079FE-8DBD-44B5-B2E1-1E3A8D7F554F}"/>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8B5A2BEE-4B6C-49F4-9554-8A96B603DB52}"/>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Impact on arrears</a:t>
            </a:r>
          </a:p>
        </p:txBody>
      </p:sp>
      <p:graphicFrame>
        <p:nvGraphicFramePr>
          <p:cNvPr id="2" name="Chart 1">
            <a:extLst>
              <a:ext uri="{FF2B5EF4-FFF2-40B4-BE49-F238E27FC236}">
                <a16:creationId xmlns:a16="http://schemas.microsoft.com/office/drawing/2014/main" id="{01A35912-FAEC-A149-1285-3487492EB182}"/>
              </a:ext>
            </a:extLst>
          </p:cNvPr>
          <p:cNvGraphicFramePr/>
          <p:nvPr>
            <p:extLst>
              <p:ext uri="{D42A27DB-BD31-4B8C-83A1-F6EECF244321}">
                <p14:modId xmlns:p14="http://schemas.microsoft.com/office/powerpoint/2010/main" val="744636085"/>
              </p:ext>
            </p:extLst>
          </p:nvPr>
        </p:nvGraphicFramePr>
        <p:xfrm>
          <a:off x="366827" y="1056846"/>
          <a:ext cx="5247163" cy="3194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57EE0DF-A2D9-E201-1061-A6A8D238F36B}"/>
              </a:ext>
            </a:extLst>
          </p:cNvPr>
          <p:cNvGraphicFramePr/>
          <p:nvPr>
            <p:extLst>
              <p:ext uri="{D42A27DB-BD31-4B8C-83A1-F6EECF244321}">
                <p14:modId xmlns:p14="http://schemas.microsoft.com/office/powerpoint/2010/main" val="2364320396"/>
              </p:ext>
            </p:extLst>
          </p:nvPr>
        </p:nvGraphicFramePr>
        <p:xfrm>
          <a:off x="6096000" y="1010205"/>
          <a:ext cx="5163879" cy="319479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AF497CB-94F4-F061-1E89-DA2DFC22105B}"/>
              </a:ext>
            </a:extLst>
          </p:cNvPr>
          <p:cNvSpPr txBox="1"/>
          <p:nvPr/>
        </p:nvSpPr>
        <p:spPr>
          <a:xfrm>
            <a:off x="357970" y="4402576"/>
            <a:ext cx="11243926" cy="1856919"/>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dirty="0"/>
              <a:t>The Government Electricity Credits have once again buffered arrears levels throughout the winter, but levels soon rebound each time.</a:t>
            </a:r>
          </a:p>
          <a:p>
            <a:pPr marL="361941" indent="-361941" defTabSz="685800">
              <a:spcAft>
                <a:spcPts val="400"/>
              </a:spcAft>
              <a:buClr>
                <a:srgbClr val="F26522"/>
              </a:buClr>
              <a:buSzPct val="80000"/>
              <a:buFont typeface="Wingdings" panose="05000000000000000000" pitchFamily="2" charset="2"/>
              <a:buChar char="Ø"/>
              <a:defRPr/>
            </a:pPr>
            <a:r>
              <a:rPr lang="en-GB" b="1" dirty="0"/>
              <a:t>Domestic electricity: </a:t>
            </a:r>
            <a:r>
              <a:rPr lang="en-GB" dirty="0"/>
              <a:t>10% increase in number of customers in arrears and 3% increase in value of arrears in year to February 2025.</a:t>
            </a:r>
          </a:p>
          <a:p>
            <a:pPr marL="361941" indent="-361941" defTabSz="685800">
              <a:spcAft>
                <a:spcPts val="400"/>
              </a:spcAft>
              <a:buClr>
                <a:srgbClr val="F26522"/>
              </a:buClr>
              <a:buSzPct val="80000"/>
              <a:buFont typeface="Wingdings" panose="05000000000000000000" pitchFamily="2" charset="2"/>
              <a:buChar char="Ø"/>
              <a:defRPr/>
            </a:pPr>
            <a:r>
              <a:rPr lang="en-GB" b="1" dirty="0"/>
              <a:t>Domestic gas: </a:t>
            </a:r>
            <a:r>
              <a:rPr lang="en-GB" dirty="0"/>
              <a:t>5% increase in number of customers in arrears and 9% decrease in value of arrears in year to February 2025.</a:t>
            </a:r>
          </a:p>
        </p:txBody>
      </p:sp>
    </p:spTree>
    <p:extLst>
      <p:ext uri="{BB962C8B-B14F-4D97-AF65-F5344CB8AC3E}">
        <p14:creationId xmlns:p14="http://schemas.microsoft.com/office/powerpoint/2010/main" val="209285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2856-1F07-1366-F2E1-140CA8E4F5D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038B36-CD8C-6B3A-5032-3C61F3D385FE}"/>
              </a:ext>
            </a:extLst>
          </p:cNvPr>
          <p:cNvSpPr>
            <a:spLocks noGrp="1"/>
          </p:cNvSpPr>
          <p:nvPr>
            <p:ph type="sldNum" sz="quarter" idx="12"/>
          </p:nvPr>
        </p:nvSpPr>
        <p:spPr>
          <a:xfrm>
            <a:off x="10297959" y="6346148"/>
            <a:ext cx="1579836" cy="217776"/>
          </a:xfrm>
        </p:spPr>
        <p:txBody>
          <a:bodyPr/>
          <a:lstStyle/>
          <a:p>
            <a:fld id="{7BE88168-9E77-4074-BAD8-651D5DA5F2FF}" type="slidenum">
              <a:rPr lang="en-US" smtClean="0"/>
              <a:pPr/>
              <a:t>3</a:t>
            </a:fld>
            <a:endParaRPr lang="en-US"/>
          </a:p>
        </p:txBody>
      </p:sp>
      <p:sp>
        <p:nvSpPr>
          <p:cNvPr id="11" name="Text Placeholder 10">
            <a:extLst>
              <a:ext uri="{FF2B5EF4-FFF2-40B4-BE49-F238E27FC236}">
                <a16:creationId xmlns:a16="http://schemas.microsoft.com/office/drawing/2014/main" id="{526F4B48-7119-4EA7-717C-5E1908E1ED48}"/>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BE6E82EA-A380-C05F-F2ED-2191893BBBBC}"/>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A98CAB04-6BBF-D620-694F-E2025CCE205A}"/>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Impact on arrears</a:t>
            </a:r>
          </a:p>
        </p:txBody>
      </p:sp>
      <p:sp>
        <p:nvSpPr>
          <p:cNvPr id="6" name="TextBox 5">
            <a:extLst>
              <a:ext uri="{FF2B5EF4-FFF2-40B4-BE49-F238E27FC236}">
                <a16:creationId xmlns:a16="http://schemas.microsoft.com/office/drawing/2014/main" id="{707EB929-1646-A4AE-18E9-3A0B440B9FCC}"/>
              </a:ext>
            </a:extLst>
          </p:cNvPr>
          <p:cNvSpPr txBox="1"/>
          <p:nvPr/>
        </p:nvSpPr>
        <p:spPr>
          <a:xfrm>
            <a:off x="357970" y="4402576"/>
            <a:ext cx="11243926" cy="1354217"/>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b="1" dirty="0"/>
              <a:t>Domestic electricity: </a:t>
            </a:r>
            <a:r>
              <a:rPr lang="en-GB" dirty="0"/>
              <a:t>7% decline in average value of account in arrears in year to February 2025.</a:t>
            </a:r>
          </a:p>
          <a:p>
            <a:pPr marL="361941" indent="-361941" defTabSz="685800">
              <a:spcAft>
                <a:spcPts val="400"/>
              </a:spcAft>
              <a:buClr>
                <a:srgbClr val="F26522"/>
              </a:buClr>
              <a:buSzPct val="80000"/>
              <a:buFont typeface="Wingdings" panose="05000000000000000000" pitchFamily="2" charset="2"/>
              <a:buChar char="Ø"/>
              <a:defRPr/>
            </a:pPr>
            <a:r>
              <a:rPr lang="en-GB" b="1" dirty="0"/>
              <a:t>Domestic gas: </a:t>
            </a:r>
            <a:r>
              <a:rPr lang="en-GB" dirty="0"/>
              <a:t>16% decline in average value of account in arrears in year to February 2025.</a:t>
            </a:r>
          </a:p>
          <a:p>
            <a:pPr marL="361941" indent="-361941" defTabSz="685800">
              <a:spcAft>
                <a:spcPts val="400"/>
              </a:spcAft>
              <a:buClr>
                <a:srgbClr val="F26522"/>
              </a:buClr>
              <a:buSzPct val="80000"/>
              <a:buFont typeface="Wingdings" panose="05000000000000000000" pitchFamily="2" charset="2"/>
              <a:buChar char="Ø"/>
              <a:defRPr/>
            </a:pPr>
            <a:r>
              <a:rPr lang="en-GB" dirty="0"/>
              <a:t>Govt. Electricity Credits would also have had an impact on these metrics.</a:t>
            </a:r>
          </a:p>
          <a:p>
            <a:pPr marL="361941" indent="-361941" defTabSz="685800">
              <a:spcAft>
                <a:spcPts val="400"/>
              </a:spcAft>
              <a:buClr>
                <a:srgbClr val="F26522"/>
              </a:buClr>
              <a:buSzPct val="80000"/>
              <a:buFont typeface="Wingdings" panose="05000000000000000000" pitchFamily="2" charset="2"/>
              <a:buChar char="Ø"/>
              <a:defRPr/>
            </a:pPr>
            <a:endParaRPr lang="en-GB" dirty="0"/>
          </a:p>
        </p:txBody>
      </p:sp>
      <p:graphicFrame>
        <p:nvGraphicFramePr>
          <p:cNvPr id="8" name="Chart 7">
            <a:extLst>
              <a:ext uri="{FF2B5EF4-FFF2-40B4-BE49-F238E27FC236}">
                <a16:creationId xmlns:a16="http://schemas.microsoft.com/office/drawing/2014/main" id="{C9BAA891-6FAA-0FA7-5455-F1750C2EF69E}"/>
              </a:ext>
            </a:extLst>
          </p:cNvPr>
          <p:cNvGraphicFramePr/>
          <p:nvPr>
            <p:extLst>
              <p:ext uri="{D42A27DB-BD31-4B8C-83A1-F6EECF244321}">
                <p14:modId xmlns:p14="http://schemas.microsoft.com/office/powerpoint/2010/main" val="4137970986"/>
              </p:ext>
            </p:extLst>
          </p:nvPr>
        </p:nvGraphicFramePr>
        <p:xfrm>
          <a:off x="3232298" y="978195"/>
          <a:ext cx="5157460" cy="3171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75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9394C-71D7-C2C3-DD2F-F2F48BC54BD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6A7A83-D7CA-2869-BAA2-F1DE3C24D697}"/>
              </a:ext>
            </a:extLst>
          </p:cNvPr>
          <p:cNvSpPr>
            <a:spLocks noGrp="1"/>
          </p:cNvSpPr>
          <p:nvPr>
            <p:ph type="sldNum" sz="quarter" idx="12"/>
          </p:nvPr>
        </p:nvSpPr>
        <p:spPr>
          <a:xfrm>
            <a:off x="10297959" y="6346148"/>
            <a:ext cx="1579836" cy="217776"/>
          </a:xfrm>
        </p:spPr>
        <p:txBody>
          <a:bodyPr/>
          <a:lstStyle/>
          <a:p>
            <a:fld id="{7BE88168-9E77-4074-BAD8-651D5DA5F2FF}" type="slidenum">
              <a:rPr lang="en-US" smtClean="0"/>
              <a:pPr/>
              <a:t>4</a:t>
            </a:fld>
            <a:endParaRPr lang="en-US"/>
          </a:p>
        </p:txBody>
      </p:sp>
      <p:sp>
        <p:nvSpPr>
          <p:cNvPr id="11" name="Text Placeholder 10">
            <a:extLst>
              <a:ext uri="{FF2B5EF4-FFF2-40B4-BE49-F238E27FC236}">
                <a16:creationId xmlns:a16="http://schemas.microsoft.com/office/drawing/2014/main" id="{FED421E4-B3BA-7FD6-A622-1B9871E4BEA6}"/>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632DA286-410B-254B-CFDF-EE1288F18C56}"/>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7111ECD6-E9A6-5553-6811-AD4F65D425E6}"/>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Impact on NPA disconnections</a:t>
            </a:r>
          </a:p>
        </p:txBody>
      </p:sp>
      <p:sp>
        <p:nvSpPr>
          <p:cNvPr id="6" name="TextBox 5">
            <a:extLst>
              <a:ext uri="{FF2B5EF4-FFF2-40B4-BE49-F238E27FC236}">
                <a16:creationId xmlns:a16="http://schemas.microsoft.com/office/drawing/2014/main" id="{5406CC76-5C90-B495-06B3-52F6B5AAA180}"/>
              </a:ext>
            </a:extLst>
          </p:cNvPr>
          <p:cNvSpPr txBox="1"/>
          <p:nvPr/>
        </p:nvSpPr>
        <p:spPr>
          <a:xfrm>
            <a:off x="357970" y="4402576"/>
            <a:ext cx="11243926" cy="697627"/>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dirty="0"/>
              <a:t>Length of disconnection moratorium for NPA cases was reduced in winter 2024/25.</a:t>
            </a:r>
          </a:p>
          <a:p>
            <a:pPr marL="361941" indent="-361941" defTabSz="685800">
              <a:spcAft>
                <a:spcPts val="400"/>
              </a:spcAft>
              <a:buClr>
                <a:srgbClr val="F26522"/>
              </a:buClr>
              <a:buSzPct val="80000"/>
              <a:buFont typeface="Wingdings" panose="05000000000000000000" pitchFamily="2" charset="2"/>
              <a:buChar char="Ø"/>
              <a:defRPr/>
            </a:pPr>
            <a:r>
              <a:rPr lang="en-GB" dirty="0"/>
              <a:t>No noticeable impact on disconnection numbers or pre/post moratorium spikes.</a:t>
            </a:r>
          </a:p>
        </p:txBody>
      </p:sp>
      <p:graphicFrame>
        <p:nvGraphicFramePr>
          <p:cNvPr id="2" name="Chart 1">
            <a:extLst>
              <a:ext uri="{FF2B5EF4-FFF2-40B4-BE49-F238E27FC236}">
                <a16:creationId xmlns:a16="http://schemas.microsoft.com/office/drawing/2014/main" id="{F707433D-B3CC-AC95-0B3A-9F996F2E3EDC}"/>
              </a:ext>
            </a:extLst>
          </p:cNvPr>
          <p:cNvGraphicFramePr>
            <a:graphicFrameLocks/>
          </p:cNvGraphicFramePr>
          <p:nvPr>
            <p:extLst>
              <p:ext uri="{D42A27DB-BD31-4B8C-83A1-F6EECF244321}">
                <p14:modId xmlns:p14="http://schemas.microsoft.com/office/powerpoint/2010/main" val="1848223430"/>
              </p:ext>
            </p:extLst>
          </p:nvPr>
        </p:nvGraphicFramePr>
        <p:xfrm>
          <a:off x="3221665" y="1342239"/>
          <a:ext cx="5018568" cy="2973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49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22DA-BA25-6ED3-FDD5-1531F168CA8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735478-9D0D-FEA9-FAAE-8091761BEA2B}"/>
              </a:ext>
            </a:extLst>
          </p:cNvPr>
          <p:cNvSpPr>
            <a:spLocks noGrp="1"/>
          </p:cNvSpPr>
          <p:nvPr>
            <p:ph type="sldNum" sz="quarter" idx="12"/>
          </p:nvPr>
        </p:nvSpPr>
        <p:spPr>
          <a:xfrm>
            <a:off x="10297959" y="6346148"/>
            <a:ext cx="1579836" cy="217776"/>
          </a:xfrm>
        </p:spPr>
        <p:txBody>
          <a:bodyPr/>
          <a:lstStyle/>
          <a:p>
            <a:fld id="{7BE88168-9E77-4074-BAD8-651D5DA5F2FF}" type="slidenum">
              <a:rPr lang="en-US" smtClean="0"/>
              <a:pPr/>
              <a:t>5</a:t>
            </a:fld>
            <a:endParaRPr lang="en-US"/>
          </a:p>
        </p:txBody>
      </p:sp>
      <p:sp>
        <p:nvSpPr>
          <p:cNvPr id="11" name="Text Placeholder 10">
            <a:extLst>
              <a:ext uri="{FF2B5EF4-FFF2-40B4-BE49-F238E27FC236}">
                <a16:creationId xmlns:a16="http://schemas.microsoft.com/office/drawing/2014/main" id="{03502409-A225-79C7-CD6A-61D7B211537B}"/>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A6C78EA7-FA56-E9B1-7915-1E7C11860E2C}"/>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9B0E75CF-D10E-C574-B1BB-CEDE5EDB6415}"/>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Impact on payment plans</a:t>
            </a:r>
          </a:p>
        </p:txBody>
      </p:sp>
      <p:sp>
        <p:nvSpPr>
          <p:cNvPr id="6" name="TextBox 5">
            <a:extLst>
              <a:ext uri="{FF2B5EF4-FFF2-40B4-BE49-F238E27FC236}">
                <a16:creationId xmlns:a16="http://schemas.microsoft.com/office/drawing/2014/main" id="{A9C25055-852B-9A5B-C592-12D5A37280FB}"/>
              </a:ext>
            </a:extLst>
          </p:cNvPr>
          <p:cNvSpPr txBox="1"/>
          <p:nvPr/>
        </p:nvSpPr>
        <p:spPr>
          <a:xfrm>
            <a:off x="325831" y="4122179"/>
            <a:ext cx="11243926" cy="2513509"/>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dirty="0"/>
              <a:t>The minimum repayment plan timeline was reduced from 24 months to 18 months as part of last year’s measures.</a:t>
            </a:r>
          </a:p>
          <a:p>
            <a:pPr marL="361941" indent="-361941" defTabSz="685800">
              <a:spcAft>
                <a:spcPts val="400"/>
              </a:spcAft>
              <a:buClr>
                <a:srgbClr val="F26522"/>
              </a:buClr>
              <a:buSzPct val="80000"/>
              <a:buFont typeface="Wingdings" panose="05000000000000000000" pitchFamily="2" charset="2"/>
              <a:buChar char="Ø"/>
              <a:defRPr/>
            </a:pPr>
            <a:r>
              <a:rPr lang="en-GB" dirty="0"/>
              <a:t>An increase has been observed since in the percentage of payment plans being broken rather than successfully completed.</a:t>
            </a:r>
          </a:p>
          <a:p>
            <a:pPr marL="361941" indent="-361941" defTabSz="685800">
              <a:spcAft>
                <a:spcPts val="400"/>
              </a:spcAft>
              <a:buClr>
                <a:srgbClr val="F26522"/>
              </a:buClr>
              <a:buSzPct val="80000"/>
              <a:buFont typeface="Wingdings" panose="05000000000000000000" pitchFamily="2" charset="2"/>
              <a:buChar char="Ø"/>
              <a:defRPr/>
            </a:pPr>
            <a:r>
              <a:rPr lang="en-GB" b="1" dirty="0"/>
              <a:t>Domestic electricity: </a:t>
            </a:r>
            <a:r>
              <a:rPr lang="en-GB" dirty="0"/>
              <a:t>56% of payment plans successfully completed in October 2024-February 2025 period, down from 63% in October 2023-February 2024 period.</a:t>
            </a:r>
          </a:p>
          <a:p>
            <a:pPr marL="361941" indent="-361941" defTabSz="685800">
              <a:spcAft>
                <a:spcPts val="400"/>
              </a:spcAft>
              <a:buClr>
                <a:srgbClr val="F26522"/>
              </a:buClr>
              <a:buSzPct val="80000"/>
              <a:buFont typeface="Wingdings" panose="05000000000000000000" pitchFamily="2" charset="2"/>
              <a:buChar char="Ø"/>
              <a:defRPr/>
            </a:pPr>
            <a:r>
              <a:rPr lang="en-GB" b="1" dirty="0"/>
              <a:t>Domestic gas: </a:t>
            </a:r>
            <a:r>
              <a:rPr lang="en-GB" dirty="0"/>
              <a:t>47% of payment plans successfully completed in October 2024-February 2025 period, down from 63% in October 2023-February 2024 period.</a:t>
            </a:r>
          </a:p>
          <a:p>
            <a:pPr marL="361941" indent="-361941" defTabSz="685800">
              <a:spcAft>
                <a:spcPts val="400"/>
              </a:spcAft>
              <a:buClr>
                <a:srgbClr val="F26522"/>
              </a:buClr>
              <a:buSzPct val="80000"/>
              <a:buFont typeface="Wingdings" panose="05000000000000000000" pitchFamily="2" charset="2"/>
              <a:buChar char="Ø"/>
              <a:defRPr/>
            </a:pPr>
            <a:endParaRPr lang="en-GB" b="1" dirty="0"/>
          </a:p>
        </p:txBody>
      </p:sp>
      <p:graphicFrame>
        <p:nvGraphicFramePr>
          <p:cNvPr id="8" name="Chart 7">
            <a:extLst>
              <a:ext uri="{FF2B5EF4-FFF2-40B4-BE49-F238E27FC236}">
                <a16:creationId xmlns:a16="http://schemas.microsoft.com/office/drawing/2014/main" id="{3C630F2A-EB4E-0DCA-4803-4A4B0AA27A50}"/>
              </a:ext>
            </a:extLst>
          </p:cNvPr>
          <p:cNvGraphicFramePr>
            <a:graphicFrameLocks/>
          </p:cNvGraphicFramePr>
          <p:nvPr>
            <p:extLst>
              <p:ext uri="{D42A27DB-BD31-4B8C-83A1-F6EECF244321}">
                <p14:modId xmlns:p14="http://schemas.microsoft.com/office/powerpoint/2010/main" val="1496383712"/>
              </p:ext>
            </p:extLst>
          </p:nvPr>
        </p:nvGraphicFramePr>
        <p:xfrm>
          <a:off x="553660" y="978195"/>
          <a:ext cx="5294247" cy="310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0739725-3BFD-7191-8681-CE290A23B661}"/>
              </a:ext>
            </a:extLst>
          </p:cNvPr>
          <p:cNvGraphicFramePr>
            <a:graphicFrameLocks/>
          </p:cNvGraphicFramePr>
          <p:nvPr>
            <p:extLst>
              <p:ext uri="{D42A27DB-BD31-4B8C-83A1-F6EECF244321}">
                <p14:modId xmlns:p14="http://schemas.microsoft.com/office/powerpoint/2010/main" val="4051649025"/>
              </p:ext>
            </p:extLst>
          </p:nvPr>
        </p:nvGraphicFramePr>
        <p:xfrm>
          <a:off x="6096000" y="961048"/>
          <a:ext cx="5174512" cy="3103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688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75536-4EF9-DAC7-E5CD-A729DAD7545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C95E96-CCD6-B0AF-7922-C5C4F8D8056A}"/>
              </a:ext>
            </a:extLst>
          </p:cNvPr>
          <p:cNvSpPr>
            <a:spLocks noGrp="1"/>
          </p:cNvSpPr>
          <p:nvPr>
            <p:ph type="sldNum" sz="quarter" idx="12"/>
          </p:nvPr>
        </p:nvSpPr>
        <p:spPr>
          <a:xfrm>
            <a:off x="10297959" y="6346148"/>
            <a:ext cx="1579836" cy="217776"/>
          </a:xfrm>
        </p:spPr>
        <p:txBody>
          <a:bodyPr/>
          <a:lstStyle/>
          <a:p>
            <a:fld id="{7BE88168-9E77-4074-BAD8-651D5DA5F2FF}" type="slidenum">
              <a:rPr lang="en-US" smtClean="0"/>
              <a:pPr/>
              <a:t>6</a:t>
            </a:fld>
            <a:endParaRPr lang="en-US"/>
          </a:p>
        </p:txBody>
      </p:sp>
      <p:sp>
        <p:nvSpPr>
          <p:cNvPr id="11" name="Text Placeholder 10">
            <a:extLst>
              <a:ext uri="{FF2B5EF4-FFF2-40B4-BE49-F238E27FC236}">
                <a16:creationId xmlns:a16="http://schemas.microsoft.com/office/drawing/2014/main" id="{470B6D28-8986-4FE3-E4FC-C703B699D47E}"/>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65C155C5-B766-C4EA-840B-872442FC7826}"/>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B5849C10-34A0-EA1D-1E00-77B5220B4B83}"/>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Impact on PAYG Financial Hardship customer numbers</a:t>
            </a:r>
          </a:p>
        </p:txBody>
      </p:sp>
      <p:sp>
        <p:nvSpPr>
          <p:cNvPr id="6" name="TextBox 5">
            <a:extLst>
              <a:ext uri="{FF2B5EF4-FFF2-40B4-BE49-F238E27FC236}">
                <a16:creationId xmlns:a16="http://schemas.microsoft.com/office/drawing/2014/main" id="{91FB70B7-279D-AB73-3BD8-A856FE86D882}"/>
              </a:ext>
            </a:extLst>
          </p:cNvPr>
          <p:cNvSpPr txBox="1"/>
          <p:nvPr/>
        </p:nvSpPr>
        <p:spPr>
          <a:xfrm>
            <a:off x="325831" y="4122179"/>
            <a:ext cx="11243926" cy="1856919"/>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dirty="0"/>
              <a:t>One of the Additional Customer Protection Measures aims was to present customers in debt with alternative options to PAYG Financial Hardship meters.</a:t>
            </a:r>
          </a:p>
          <a:p>
            <a:pPr marL="361941" indent="-361941" defTabSz="685800">
              <a:spcAft>
                <a:spcPts val="400"/>
              </a:spcAft>
              <a:buClr>
                <a:srgbClr val="F26522"/>
              </a:buClr>
              <a:buSzPct val="80000"/>
              <a:buFont typeface="Wingdings" panose="05000000000000000000" pitchFamily="2" charset="2"/>
              <a:buChar char="Ø"/>
              <a:defRPr/>
            </a:pPr>
            <a:r>
              <a:rPr lang="en-GB" dirty="0"/>
              <a:t>PAYG Financial Hardship customer numbers have shown a continuous decline since the introduction of the measures, despite increases in the number of customers falling into arrears.</a:t>
            </a:r>
          </a:p>
          <a:p>
            <a:pPr marL="361941" indent="-361941" defTabSz="685800">
              <a:spcAft>
                <a:spcPts val="400"/>
              </a:spcAft>
              <a:buClr>
                <a:srgbClr val="F26522"/>
              </a:buClr>
              <a:buSzPct val="80000"/>
              <a:buFont typeface="Wingdings" panose="05000000000000000000" pitchFamily="2" charset="2"/>
              <a:buChar char="Ø"/>
              <a:defRPr/>
            </a:pPr>
            <a:r>
              <a:rPr lang="en-GB" dirty="0"/>
              <a:t>The number of domestic electricity PAYG financial hardship customers dropped by 3% in 2024, with a 5% drop in the respective domestic gas PAYG Financial Hardship customer numbers.</a:t>
            </a:r>
          </a:p>
        </p:txBody>
      </p:sp>
      <p:graphicFrame>
        <p:nvGraphicFramePr>
          <p:cNvPr id="2" name="Chart 1">
            <a:extLst>
              <a:ext uri="{FF2B5EF4-FFF2-40B4-BE49-F238E27FC236}">
                <a16:creationId xmlns:a16="http://schemas.microsoft.com/office/drawing/2014/main" id="{B882E59F-EB40-317D-417C-4EA9BBD37BB1}"/>
              </a:ext>
            </a:extLst>
          </p:cNvPr>
          <p:cNvGraphicFramePr>
            <a:graphicFrameLocks/>
          </p:cNvGraphicFramePr>
          <p:nvPr>
            <p:extLst>
              <p:ext uri="{D42A27DB-BD31-4B8C-83A1-F6EECF244321}">
                <p14:modId xmlns:p14="http://schemas.microsoft.com/office/powerpoint/2010/main" val="1036788983"/>
              </p:ext>
            </p:extLst>
          </p:nvPr>
        </p:nvGraphicFramePr>
        <p:xfrm>
          <a:off x="3560784" y="1006487"/>
          <a:ext cx="4774019" cy="2933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1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C232-BA78-BB17-FF1E-24A75AF849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3A4FE7-67ED-B895-14A4-77E4FD67C04B}"/>
              </a:ext>
            </a:extLst>
          </p:cNvPr>
          <p:cNvSpPr>
            <a:spLocks noGrp="1"/>
          </p:cNvSpPr>
          <p:nvPr>
            <p:ph type="sldNum" sz="quarter" idx="12"/>
          </p:nvPr>
        </p:nvSpPr>
        <p:spPr>
          <a:xfrm>
            <a:off x="10297959" y="6346148"/>
            <a:ext cx="1579836" cy="217776"/>
          </a:xfrm>
        </p:spPr>
        <p:txBody>
          <a:bodyPr/>
          <a:lstStyle/>
          <a:p>
            <a:fld id="{7BE88168-9E77-4074-BAD8-651D5DA5F2FF}" type="slidenum">
              <a:rPr lang="en-US" smtClean="0"/>
              <a:pPr/>
              <a:t>7</a:t>
            </a:fld>
            <a:endParaRPr lang="en-US"/>
          </a:p>
        </p:txBody>
      </p:sp>
      <p:sp>
        <p:nvSpPr>
          <p:cNvPr id="11" name="Text Placeholder 10">
            <a:extLst>
              <a:ext uri="{FF2B5EF4-FFF2-40B4-BE49-F238E27FC236}">
                <a16:creationId xmlns:a16="http://schemas.microsoft.com/office/drawing/2014/main" id="{A3DD8263-A057-B340-5690-85F5F89C45E0}"/>
              </a:ext>
            </a:extLst>
          </p:cNvPr>
          <p:cNvSpPr>
            <a:spLocks noGrp="1"/>
          </p:cNvSpPr>
          <p:nvPr>
            <p:ph type="body" sz="quarter" idx="20"/>
          </p:nvPr>
        </p:nvSpPr>
        <p:spPr>
          <a:xfrm>
            <a:off x="366828" y="978195"/>
            <a:ext cx="11056690" cy="5103628"/>
          </a:xfrm>
        </p:spPr>
        <p:txBody>
          <a:bodyPr>
            <a:noAutofit/>
          </a:bodyPr>
          <a:lstStyle/>
          <a:p>
            <a:pPr>
              <a:lnSpc>
                <a:spcPct val="160000"/>
              </a:lnSpc>
            </a:pPr>
            <a:endParaRPr lang="en-GB" sz="1800" dirty="0"/>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a:p>
            <a:pPr>
              <a:lnSpc>
                <a:spcPct val="160000"/>
              </a:lnSpc>
            </a:pPr>
            <a:endParaRPr lang="en-GB" sz="1600" b="1" dirty="0">
              <a:solidFill>
                <a:schemeClr val="accent2"/>
              </a:solidFill>
            </a:endParaRPr>
          </a:p>
        </p:txBody>
      </p:sp>
      <p:sp>
        <p:nvSpPr>
          <p:cNvPr id="7" name="Text Placeholder 4">
            <a:extLst>
              <a:ext uri="{FF2B5EF4-FFF2-40B4-BE49-F238E27FC236}">
                <a16:creationId xmlns:a16="http://schemas.microsoft.com/office/drawing/2014/main" id="{1699D328-0D5D-9B06-A25E-BA25BBDA1D0A}"/>
              </a:ext>
            </a:extLst>
          </p:cNvPr>
          <p:cNvSpPr txBox="1">
            <a:spLocks/>
          </p:cNvSpPr>
          <p:nvPr/>
        </p:nvSpPr>
        <p:spPr>
          <a:xfrm>
            <a:off x="419450" y="1342239"/>
            <a:ext cx="11056689" cy="4327252"/>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a:p>
            <a:pPr marL="361950" lvl="2" indent="0">
              <a:spcBef>
                <a:spcPts val="1000"/>
              </a:spcBef>
              <a:spcAft>
                <a:spcPts val="400"/>
              </a:spcAft>
              <a:buNone/>
            </a:pPr>
            <a:endParaRPr lang="en-GB" dirty="0"/>
          </a:p>
        </p:txBody>
      </p:sp>
      <p:sp>
        <p:nvSpPr>
          <p:cNvPr id="5" name="TextBox 4">
            <a:extLst>
              <a:ext uri="{FF2B5EF4-FFF2-40B4-BE49-F238E27FC236}">
                <a16:creationId xmlns:a16="http://schemas.microsoft.com/office/drawing/2014/main" id="{F2D75870-E562-71A6-070C-B181567D749F}"/>
              </a:ext>
            </a:extLst>
          </p:cNvPr>
          <p:cNvSpPr txBox="1"/>
          <p:nvPr/>
        </p:nvSpPr>
        <p:spPr>
          <a:xfrm>
            <a:off x="553660" y="441451"/>
            <a:ext cx="7399090" cy="461665"/>
          </a:xfrm>
          <a:prstGeom prst="rect">
            <a:avLst/>
          </a:prstGeom>
          <a:noFill/>
        </p:spPr>
        <p:txBody>
          <a:bodyPr wrap="square" rtlCol="0">
            <a:spAutoFit/>
          </a:bodyPr>
          <a:lstStyle/>
          <a:p>
            <a:r>
              <a:rPr lang="en-GB" sz="2400" b="1" dirty="0">
                <a:solidFill>
                  <a:schemeClr val="accent2">
                    <a:lumMod val="75000"/>
                  </a:schemeClr>
                </a:solidFill>
              </a:rPr>
              <a:t>Supplier Feedback</a:t>
            </a:r>
          </a:p>
        </p:txBody>
      </p:sp>
      <p:sp>
        <p:nvSpPr>
          <p:cNvPr id="6" name="TextBox 5">
            <a:extLst>
              <a:ext uri="{FF2B5EF4-FFF2-40B4-BE49-F238E27FC236}">
                <a16:creationId xmlns:a16="http://schemas.microsoft.com/office/drawing/2014/main" id="{DD7B4D02-63A0-F882-4612-7FD3BE6D6D65}"/>
              </a:ext>
            </a:extLst>
          </p:cNvPr>
          <p:cNvSpPr txBox="1"/>
          <p:nvPr/>
        </p:nvSpPr>
        <p:spPr>
          <a:xfrm>
            <a:off x="273210" y="1342239"/>
            <a:ext cx="11243926" cy="3395801"/>
          </a:xfrm>
          <a:prstGeom prst="rect">
            <a:avLst/>
          </a:prstGeom>
          <a:noFill/>
        </p:spPr>
        <p:txBody>
          <a:bodyPr wrap="square" rtlCol="0">
            <a:spAutoFit/>
          </a:bodyPr>
          <a:lstStyle/>
          <a:p>
            <a:pPr marL="361941" indent="-361941" defTabSz="685800">
              <a:spcAft>
                <a:spcPts val="400"/>
              </a:spcAft>
              <a:buClr>
                <a:srgbClr val="F26522"/>
              </a:buClr>
              <a:buSzPct val="80000"/>
              <a:buFont typeface="Wingdings" panose="05000000000000000000" pitchFamily="2" charset="2"/>
              <a:buChar char="Ø"/>
              <a:defRPr/>
            </a:pPr>
            <a:r>
              <a:rPr lang="en-GB" dirty="0"/>
              <a:t>Given that winter 2025/26 is set to be the first winter post-crisis which will not have any Govt Electricity Credit Scheme, the CRU is minded to retain the Measures which are not having evident adverse effects on customers or on supplier operations.</a:t>
            </a:r>
          </a:p>
          <a:p>
            <a:pPr marL="361941" indent="-361941" defTabSz="685800">
              <a:spcAft>
                <a:spcPts val="400"/>
              </a:spcAft>
              <a:buClr>
                <a:srgbClr val="F26522"/>
              </a:buClr>
              <a:buSzPct val="80000"/>
              <a:buFont typeface="Wingdings" panose="05000000000000000000" pitchFamily="2" charset="2"/>
              <a:buChar char="Ø"/>
              <a:defRPr/>
            </a:pPr>
            <a:r>
              <a:rPr lang="en-GB" dirty="0"/>
              <a:t>However, should there have been any measures causing undue strain on supplier operations, CRU is very keen to receive feedback.</a:t>
            </a:r>
          </a:p>
          <a:p>
            <a:pPr marL="361941" indent="-361941" defTabSz="685800">
              <a:spcAft>
                <a:spcPts val="400"/>
              </a:spcAft>
              <a:buClr>
                <a:srgbClr val="F26522"/>
              </a:buClr>
              <a:buSzPct val="80000"/>
              <a:buFont typeface="Wingdings" panose="05000000000000000000" pitchFamily="2" charset="2"/>
              <a:buChar char="Ø"/>
              <a:defRPr/>
            </a:pPr>
            <a:r>
              <a:rPr lang="en-GB" dirty="0"/>
              <a:t>Is there any new trends suppliers have noticed since last year’s measures which CRU should take into consideration for alteration or removal?</a:t>
            </a:r>
          </a:p>
          <a:p>
            <a:pPr marL="361941" indent="-361941" defTabSz="685800">
              <a:spcAft>
                <a:spcPts val="400"/>
              </a:spcAft>
              <a:buClr>
                <a:srgbClr val="F26522"/>
              </a:buClr>
              <a:buSzPct val="80000"/>
              <a:buFont typeface="Wingdings" panose="05000000000000000000" pitchFamily="2" charset="2"/>
              <a:buChar char="Ø"/>
              <a:defRPr/>
            </a:pPr>
            <a:r>
              <a:rPr lang="en-GB" dirty="0"/>
              <a:t>CRU will also engage with the Customer Stakeholder Group shortly for their feedback on the measures.</a:t>
            </a:r>
          </a:p>
          <a:p>
            <a:pPr marL="361941" indent="-361941" defTabSz="685800">
              <a:spcAft>
                <a:spcPts val="400"/>
              </a:spcAft>
              <a:buClr>
                <a:srgbClr val="F26522"/>
              </a:buClr>
              <a:buSzPct val="80000"/>
              <a:buFont typeface="Wingdings" panose="05000000000000000000" pitchFamily="2" charset="2"/>
              <a:buChar char="Ø"/>
              <a:defRPr/>
            </a:pPr>
            <a:r>
              <a:rPr lang="en-GB" dirty="0"/>
              <a:t>CRU will seek to publish a decision paper on the 2025/26 Additional Customer Protection Measures in July.</a:t>
            </a:r>
          </a:p>
          <a:p>
            <a:pPr marL="361941" indent="-361941" defTabSz="685800">
              <a:spcAft>
                <a:spcPts val="400"/>
              </a:spcAft>
              <a:buClr>
                <a:srgbClr val="F26522"/>
              </a:buClr>
              <a:buSzPct val="80000"/>
              <a:buFont typeface="Wingdings" panose="05000000000000000000" pitchFamily="2" charset="2"/>
              <a:buChar char="Ø"/>
              <a:defRPr/>
            </a:pPr>
            <a:r>
              <a:rPr lang="en-GB" dirty="0"/>
              <a:t>CRU asks for suppliers to submit their feedback on the 2024/25 measures to retaildata@cru.ie by </a:t>
            </a:r>
            <a:r>
              <a:rPr lang="en-GB" b="1" dirty="0"/>
              <a:t>COB Wednesday 30</a:t>
            </a:r>
            <a:r>
              <a:rPr lang="en-GB" b="1" baseline="30000" dirty="0"/>
              <a:t>th</a:t>
            </a:r>
            <a:r>
              <a:rPr lang="en-GB" b="1" dirty="0"/>
              <a:t> April.</a:t>
            </a:r>
          </a:p>
        </p:txBody>
      </p:sp>
    </p:spTree>
    <p:extLst>
      <p:ext uri="{BB962C8B-B14F-4D97-AF65-F5344CB8AC3E}">
        <p14:creationId xmlns:p14="http://schemas.microsoft.com/office/powerpoint/2010/main" val="214905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603</Words>
  <Application>Microsoft Office PowerPoint</Application>
  <PresentationFormat>Widescreen</PresentationFormat>
  <Paragraphs>157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Fahy</dc:creator>
  <cp:lastModifiedBy>Jack Walsh</cp:lastModifiedBy>
  <cp:revision>7</cp:revision>
  <dcterms:created xsi:type="dcterms:W3CDTF">2020-02-26T10:36:57Z</dcterms:created>
  <dcterms:modified xsi:type="dcterms:W3CDTF">2025-04-09T14:53:00Z</dcterms:modified>
</cp:coreProperties>
</file>