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sldIdLst>
    <p:sldId id="323" r:id="rId2"/>
    <p:sldId id="32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22F37EF-DC88-43F6-B79D-9C63C382A710}">
          <p14:sldIdLst>
            <p14:sldId id="323"/>
          </p14:sldIdLst>
        </p14:section>
        <p14:section name="Untitled Section" id="{1D7BB4C8-E742-4812-9274-AB4AD29BDED1}">
          <p14:sldIdLst>
            <p14:sldId id="32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F7D4901-68E9-5BD4-171C-98EFB1F92965}" name="Brid O'Donovan" initials="BO" userId="S::bodonovan@cru.ie::7f8d04e2-abda-48f2-85ea-834ebfa181d0" providerId="AD"/>
  <p188:author id="{5B56BEDF-3948-69EA-7863-86467FC915EB}" name="Sarah McCauley" initials="SM" userId="S::smccauley@cru.ie::3ee0df0d-94fb-4cda-a19e-2a3f6de7295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2ECCA-11BF-4F20-BF9D-064CB470EC05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928D71-165F-4291-82F3-52FFEE9634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543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E5575-9C24-484B-862D-8CDA0C17D3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40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E5575-9C24-484B-862D-8CDA0C17D38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57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0A1FE-70E2-4EEB-AADB-B5C93366C7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93C34D-D66D-497C-AA9E-B360C8D38C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8E2CF-1DCD-4372-8C9A-E5C2D69BA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25C4-768F-4F39-AD44-FB45A75A9CA1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AE65E-E1F6-4F6C-9829-B187AFD01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30811-0FFF-4553-A243-7394729C7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3413-F168-488D-B534-463C30B87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0603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525E4-DBA7-4716-8F08-700C077C3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7EF069-6A86-44E0-8F51-A69AE4423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90996-2987-4427-BCB7-92FF3B5B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25C4-768F-4F39-AD44-FB45A75A9CA1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022C9C-2DA0-4E99-9846-068248D89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01471-770C-4874-82F9-747706F03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3413-F168-488D-B534-463C30B87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62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A98146-20A3-4C8D-A4E9-866EB7FFCD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8BE3CC-2E4A-4C2E-8BB9-B4805AB10D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A0F77-E801-452F-B2C0-45F31D33A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25C4-768F-4F39-AD44-FB45A75A9CA1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7F2A2-C1FF-42A2-87ED-D5858D3F8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793F64-E905-4CF7-BA8F-D8F284D89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3413-F168-488D-B534-463C30B87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2086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Grey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RU_Powerpoint_BG2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04"/>
          <a:stretch/>
        </p:blipFill>
        <p:spPr>
          <a:xfrm>
            <a:off x="10831" y="3"/>
            <a:ext cx="12181172" cy="59798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9401" y="275592"/>
            <a:ext cx="10890667" cy="590267"/>
          </a:xfrm>
          <a:prstGeom prst="rect">
            <a:avLst/>
          </a:prstGeom>
        </p:spPr>
        <p:txBody>
          <a:bodyPr/>
          <a:lstStyle>
            <a:lvl1pPr>
              <a:defRPr sz="2400" baseline="0"/>
            </a:lvl1pPr>
          </a:lstStyle>
          <a:p>
            <a:r>
              <a:rPr lang="en-US"/>
              <a:t>Title goes here, grey 2 columns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97959" y="6346148"/>
            <a:ext cx="1579836" cy="217776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BE88168-9E77-4074-BAD8-651D5DA5F2FF}" type="slidenum">
              <a:rPr lang="en-US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 hasCustomPrompt="1"/>
          </p:nvPr>
        </p:nvSpPr>
        <p:spPr>
          <a:xfrm>
            <a:off x="649401" y="761527"/>
            <a:ext cx="10890667" cy="4963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solidFill>
                  <a:srgbClr val="F26522"/>
                </a:solidFill>
                <a:latin typeface="+mj-lt"/>
              </a:defRPr>
            </a:lvl1pPr>
          </a:lstStyle>
          <a:p>
            <a:pPr lvl="0"/>
            <a:r>
              <a:rPr lang="en-US" err="1"/>
              <a:t>Subheader</a:t>
            </a:r>
            <a:r>
              <a:rPr lang="en-US"/>
              <a:t> goes here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657676" y="1570971"/>
            <a:ext cx="5280000" cy="4012192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400"/>
              </a:spcBef>
              <a:spcAft>
                <a:spcPts val="200"/>
              </a:spcAft>
              <a:buClr>
                <a:srgbClr val="F26522"/>
              </a:buClr>
              <a:buSzPct val="120000"/>
              <a:buFont typeface="Wingdings" charset="2"/>
              <a:buChar char="§"/>
              <a:defRPr/>
            </a:lvl1pPr>
            <a:lvl2pPr marL="349250" indent="-171450">
              <a:spcAft>
                <a:spcPts val="200"/>
              </a:spcAft>
              <a:buClr>
                <a:srgbClr val="F26522"/>
              </a:buClr>
              <a:buFont typeface="Arial" panose="020B0604020202020204" pitchFamily="34" charset="0"/>
              <a:buChar char="•"/>
              <a:defRPr/>
            </a:lvl2pPr>
            <a:lvl3pPr marL="533400" indent="-171450">
              <a:spcBef>
                <a:spcPts val="0"/>
              </a:spcBef>
              <a:spcAft>
                <a:spcPts val="200"/>
              </a:spcAft>
              <a:buClr>
                <a:srgbClr val="F26522"/>
              </a:buClr>
              <a:buSzPct val="100000"/>
              <a:buFont typeface="Calibri"/>
              <a:buChar char="►"/>
              <a:defRPr/>
            </a:lvl3pPr>
          </a:lstStyle>
          <a:p>
            <a:r>
              <a:rPr lang="en-US"/>
              <a:t>Type text here</a:t>
            </a:r>
          </a:p>
          <a:p>
            <a:pPr lvl="1"/>
            <a:endParaRPr lang="en-US"/>
          </a:p>
          <a:p>
            <a:pPr lvl="2"/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6240839" y="1570971"/>
            <a:ext cx="5280000" cy="4012192"/>
          </a:xfrm>
          <a:prstGeom prst="rect">
            <a:avLst/>
          </a:prstGeom>
        </p:spPr>
        <p:txBody>
          <a:bodyPr/>
          <a:lstStyle>
            <a:lvl1pPr marL="171450" indent="-171450">
              <a:spcBef>
                <a:spcPts val="400"/>
              </a:spcBef>
              <a:spcAft>
                <a:spcPts val="200"/>
              </a:spcAft>
              <a:buClr>
                <a:srgbClr val="F26522"/>
              </a:buClr>
              <a:buSzPct val="120000"/>
              <a:buFont typeface="Wingdings" charset="2"/>
              <a:buChar char="§"/>
              <a:defRPr/>
            </a:lvl1pPr>
            <a:lvl2pPr marL="349250" indent="-171450">
              <a:spcAft>
                <a:spcPts val="200"/>
              </a:spcAft>
              <a:buClr>
                <a:srgbClr val="F26522"/>
              </a:buClr>
              <a:buFont typeface="Arial" panose="020B0604020202020204" pitchFamily="34" charset="0"/>
              <a:buChar char="•"/>
              <a:defRPr/>
            </a:lvl2pPr>
            <a:lvl3pPr marL="533400" indent="-171450">
              <a:spcBef>
                <a:spcPts val="0"/>
              </a:spcBef>
              <a:spcAft>
                <a:spcPts val="200"/>
              </a:spcAft>
              <a:buClr>
                <a:srgbClr val="F26522"/>
              </a:buClr>
              <a:buSzPct val="100000"/>
              <a:buFont typeface="Calibri"/>
              <a:buChar char="►"/>
              <a:defRPr/>
            </a:lvl3pPr>
          </a:lstStyle>
          <a:p>
            <a:r>
              <a:rPr lang="en-US"/>
              <a:t>Type text here</a:t>
            </a:r>
          </a:p>
          <a:p>
            <a:pPr lvl="1"/>
            <a:endParaRPr lang="en-US"/>
          </a:p>
          <a:p>
            <a:pPr lvl="2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72" y="6164839"/>
            <a:ext cx="2000817" cy="452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8640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09C12-9F8B-43C9-B84E-80860D4C5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B69869-9913-49F3-8670-C3444F3D2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AD96F-66D5-4816-878F-491F41CCB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25C4-768F-4F39-AD44-FB45A75A9CA1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D1377F-A857-44AD-BD7B-989D2C494B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4AD99-5F7F-4951-9074-83761E46A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3413-F168-488D-B534-463C30B87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733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32EC7-59E7-41C6-B0D7-DD813923D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55037-4B57-42F2-9B69-A0E014D4D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541739-F7BE-4C6A-ABD7-224A3C9F9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25C4-768F-4F39-AD44-FB45A75A9CA1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9DC8F-C9C5-4244-B2C7-BFB053E4C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F3C9A-CB4C-4E84-A463-E15DDA266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3413-F168-488D-B534-463C30B87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28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0B6FE-B0E2-4EC8-A07A-AA67DB4CA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E77C1-9DDB-44D3-9183-1C9948D7C2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B7D00C-1088-46EA-90C1-6C207B285A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EC49EB-6110-4155-A407-DA6A51928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25C4-768F-4F39-AD44-FB45A75A9CA1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D5F323-F512-4795-8A20-1BBBDDBF6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57F9ED-61F3-499C-B244-DA8166B61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3413-F168-488D-B534-463C30B87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56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DC1C2-A923-4AA1-A83E-726F36DCE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B74DA0-F2C3-4803-BA7F-0B5A9A6A1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A62BD-C9CE-42EC-81A8-FFAF215B6F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273071-3C3A-461A-80DC-B03EDF4F4A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76A58-48DC-4ABF-ADAD-D5871C7825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BB1018-8906-4BF7-B721-B55780E5F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25C4-768F-4F39-AD44-FB45A75A9CA1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53992A-7FB7-424A-9DD6-FB9AEAB78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555394-52F1-4C5D-A9ED-AEDBDA42A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3413-F168-488D-B534-463C30B87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576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5C95-81AC-4F2C-ADE9-AF77C3827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6EA5E2-BE39-40D8-BFCB-06816D283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25C4-768F-4F39-AD44-FB45A75A9CA1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E7BA93-8842-4686-A437-CC2D3FA68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B858C0-A2E5-45B5-BD62-35AF19093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3413-F168-488D-B534-463C30B87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51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8F2A49-BF1C-48C7-BEC4-F18452DF2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25C4-768F-4F39-AD44-FB45A75A9CA1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0D880D-7F5C-4D8A-A2D2-683727282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B53CE9-6F74-419D-8C9B-B42203A88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3413-F168-488D-B534-463C30B87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558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02028-8382-41CC-BDBB-A51D61CBC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AFFF3-7B09-4E9E-8AC7-A739F3184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8CE2E6-3910-4262-BF07-5F160B5ACB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FB3A93-9DEB-4108-AA3C-29B9BB3E7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25C4-768F-4F39-AD44-FB45A75A9CA1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FDDA5C-EF38-47CA-B2EF-FA0E8A3CB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7914AA-A5B0-4359-81D2-DF57326E0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3413-F168-488D-B534-463C30B87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517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2A8E9-6672-44CE-A3C6-B524E2A3C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DC88C1-88CD-4BAA-AA2F-B8F2ABE7D8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930E30-1DF8-4B3F-8B41-A3A0765B7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279063-B7EC-4150-8A33-DE8289E6F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25C4-768F-4F39-AD44-FB45A75A9CA1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9CFFB0-DA2F-4DC2-A8BB-A3C6EE275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ACE4AB-1C96-4363-8D02-167AFE0DAC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B3413-F168-488D-B534-463C30B87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748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0C07BB-6BC2-4BA0-A122-424F254D2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CF3206-AAB7-465B-B15E-C8993243AC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D88DDC-DB7A-4079-82D1-08E7ACC81C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F25C4-768F-4F39-AD44-FB45A75A9CA1}" type="datetimeFigureOut">
              <a:rPr lang="en-GB" smtClean="0"/>
              <a:t>22/08/2023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5275E-6863-42C7-A2F1-988AE4C3E2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D3655-6E0A-4DFB-A5CF-8579D7C04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B3413-F168-488D-B534-463C30B872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37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walsh@cru.i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arourke@cru.i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88168-9E77-4074-BAD8-651D5DA5F2F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0AC1405-4A12-681E-43DA-BF3C2F5675DE}"/>
              </a:ext>
            </a:extLst>
          </p:cNvPr>
          <p:cNvSpPr txBox="1"/>
          <p:nvPr/>
        </p:nvSpPr>
        <p:spPr>
          <a:xfrm>
            <a:off x="1948751" y="1695235"/>
            <a:ext cx="82944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>
                <a:solidFill>
                  <a:schemeClr val="accent2">
                    <a:lumMod val="75000"/>
                  </a:schemeClr>
                </a:solidFill>
              </a:rPr>
              <a:t>CRU Update</a:t>
            </a:r>
          </a:p>
          <a:p>
            <a:pPr algn="ctr"/>
            <a:r>
              <a:rPr lang="en-GB" sz="4400" b="1" dirty="0">
                <a:solidFill>
                  <a:schemeClr val="accent2">
                    <a:lumMod val="75000"/>
                  </a:schemeClr>
                </a:solidFill>
              </a:rPr>
              <a:t>Industry Governance Group</a:t>
            </a:r>
          </a:p>
          <a:p>
            <a:pPr algn="ctr"/>
            <a:r>
              <a:rPr lang="en-GB" sz="4400" b="1" dirty="0">
                <a:solidFill>
                  <a:schemeClr val="accent2">
                    <a:lumMod val="75000"/>
                  </a:schemeClr>
                </a:solidFill>
              </a:rPr>
              <a:t>23</a:t>
            </a:r>
            <a:r>
              <a:rPr lang="en-GB" sz="4400" b="1" baseline="30000" dirty="0">
                <a:solidFill>
                  <a:schemeClr val="accent2">
                    <a:lumMod val="75000"/>
                  </a:schemeClr>
                </a:solidFill>
              </a:rPr>
              <a:t>rd</a:t>
            </a:r>
            <a:r>
              <a:rPr lang="en-GB" sz="4400" b="1" dirty="0">
                <a:solidFill>
                  <a:schemeClr val="accent2">
                    <a:lumMod val="75000"/>
                  </a:schemeClr>
                </a:solidFill>
              </a:rPr>
              <a:t> August 2023</a:t>
            </a:r>
          </a:p>
        </p:txBody>
      </p:sp>
    </p:spTree>
    <p:extLst>
      <p:ext uri="{BB962C8B-B14F-4D97-AF65-F5344CB8AC3E}">
        <p14:creationId xmlns:p14="http://schemas.microsoft.com/office/powerpoint/2010/main" val="1965204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0297959" y="6346148"/>
            <a:ext cx="1579836" cy="217776"/>
          </a:xfrm>
        </p:spPr>
        <p:txBody>
          <a:bodyPr/>
          <a:lstStyle/>
          <a:p>
            <a:fld id="{7BE88168-9E77-4074-BAD8-651D5DA5F2F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0533B68-9EB3-423D-9B43-61F35ADF7F5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366828" y="1342239"/>
            <a:ext cx="11056690" cy="3888129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GB" sz="1600" b="1" dirty="0">
                <a:solidFill>
                  <a:schemeClr val="accent2"/>
                </a:solidFill>
              </a:rPr>
              <a:t>Additional Customer Protection Measures Winter 23/24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sz="1600" dirty="0"/>
              <a:t>A Decision Paper is due to be published on CRU website by the end of August 2023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sz="1600" dirty="0"/>
              <a:t>Any queries to </a:t>
            </a:r>
            <a:r>
              <a:rPr lang="en-GB" sz="1600" dirty="0">
                <a:solidFill>
                  <a:schemeClr val="accent2"/>
                </a:solidFill>
                <a:hlinkClick r:id="rId3"/>
              </a:rPr>
              <a:t>jwalsh@cru.ie</a:t>
            </a:r>
            <a:r>
              <a:rPr lang="en-GB" sz="1600" dirty="0">
                <a:solidFill>
                  <a:schemeClr val="accent2"/>
                </a:solidFill>
              </a:rPr>
              <a:t> &amp; </a:t>
            </a:r>
            <a:r>
              <a:rPr lang="en-GB" sz="1600" dirty="0">
                <a:solidFill>
                  <a:schemeClr val="accent2"/>
                </a:solidFill>
                <a:hlinkClick r:id="rId4"/>
              </a:rPr>
              <a:t>arourke@cru.ie</a:t>
            </a:r>
            <a:r>
              <a:rPr lang="en-GB" sz="1600" dirty="0">
                <a:solidFill>
                  <a:schemeClr val="accent2"/>
                </a:solidFill>
              </a:rPr>
              <a:t> </a:t>
            </a:r>
          </a:p>
          <a:p>
            <a:pPr>
              <a:lnSpc>
                <a:spcPct val="160000"/>
              </a:lnSpc>
            </a:pPr>
            <a:r>
              <a:rPr lang="en-GB" sz="1600" b="1" dirty="0">
                <a:solidFill>
                  <a:schemeClr val="accent2"/>
                </a:solidFill>
              </a:rPr>
              <a:t>Decision on disconnection moratorium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sz="1600" dirty="0"/>
              <a:t>Expect decision to be made in September and CRU will keep IGG updated once decision has been made</a:t>
            </a:r>
            <a:r>
              <a:rPr lang="en-GB" sz="1600" dirty="0">
                <a:solidFill>
                  <a:schemeClr val="accent2"/>
                </a:solidFill>
              </a:rPr>
              <a:t>.</a:t>
            </a:r>
          </a:p>
          <a:p>
            <a:pPr>
              <a:lnSpc>
                <a:spcPct val="160000"/>
              </a:lnSpc>
            </a:pPr>
            <a:r>
              <a:rPr lang="en-GB" sz="1600" b="1" dirty="0">
                <a:solidFill>
                  <a:schemeClr val="accent2"/>
                </a:solidFill>
              </a:rPr>
              <a:t>Cessation of Utility Non-Geographic Numbers (NGNs) (9 April 2024)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en-GB" sz="1600" dirty="0"/>
              <a:t>Reminder to network operators &amp; energy suppliers to only advertise the 1800 Freephone emergency/priority contact numbers for ESB Networks. Numbers should be updated online (e.g. websites) and offline (e.g. marketing materials, bills).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A2D079FE-8DBD-44B5-B2E1-1E3A8D7F554F}"/>
              </a:ext>
            </a:extLst>
          </p:cNvPr>
          <p:cNvSpPr txBox="1">
            <a:spLocks/>
          </p:cNvSpPr>
          <p:nvPr/>
        </p:nvSpPr>
        <p:spPr>
          <a:xfrm>
            <a:off x="419450" y="1342239"/>
            <a:ext cx="11056689" cy="4327252"/>
          </a:xfrm>
          <a:prstGeom prst="rect">
            <a:avLst/>
          </a:prstGeom>
        </p:spPr>
        <p:txBody>
          <a:bodyPr numCol="2"/>
          <a:lstStyle>
            <a:lvl1pPr marL="171450" indent="-171450" algn="l" defTabSz="6858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200"/>
              </a:spcAft>
              <a:buClr>
                <a:srgbClr val="F26522"/>
              </a:buClr>
              <a:buSzPct val="120000"/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9250" indent="-17145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F26522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3400" indent="-17145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F26522"/>
              </a:buClr>
              <a:buSzPct val="100000"/>
              <a:buFont typeface="Calibri"/>
              <a:buChar char="►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Tx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755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FontTx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2" indent="0">
              <a:spcBef>
                <a:spcPts val="1000"/>
              </a:spcBef>
              <a:spcAft>
                <a:spcPts val="400"/>
              </a:spcAft>
              <a:buNone/>
            </a:pPr>
            <a:endParaRPr lang="en-GB" dirty="0"/>
          </a:p>
          <a:p>
            <a:pPr marL="361950" lvl="2" indent="0">
              <a:spcBef>
                <a:spcPts val="1000"/>
              </a:spcBef>
              <a:spcAft>
                <a:spcPts val="400"/>
              </a:spcAft>
              <a:buNone/>
            </a:pP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5A2BEE-4B6C-49F4-9554-8A96B603DB52}"/>
              </a:ext>
            </a:extLst>
          </p:cNvPr>
          <p:cNvSpPr txBox="1"/>
          <p:nvPr/>
        </p:nvSpPr>
        <p:spPr>
          <a:xfrm>
            <a:off x="553660" y="746620"/>
            <a:ext cx="739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chemeClr val="accent2">
                    <a:lumMod val="75000"/>
                  </a:schemeClr>
                </a:solidFill>
              </a:rPr>
              <a:t>CRU Policy Update</a:t>
            </a:r>
          </a:p>
        </p:txBody>
      </p:sp>
    </p:spTree>
    <p:extLst>
      <p:ext uri="{BB962C8B-B14F-4D97-AF65-F5344CB8AC3E}">
        <p14:creationId xmlns:p14="http://schemas.microsoft.com/office/powerpoint/2010/main" val="2092852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134</Words>
  <Application>Microsoft Office PowerPoint</Application>
  <PresentationFormat>Widescreen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Fahy</dc:creator>
  <cp:lastModifiedBy>McInerney. Gary (ESB Networks)</cp:lastModifiedBy>
  <cp:revision>4</cp:revision>
  <dcterms:created xsi:type="dcterms:W3CDTF">2020-02-26T10:36:57Z</dcterms:created>
  <dcterms:modified xsi:type="dcterms:W3CDTF">2023-08-22T12:39:57Z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f4b7b92-9708-4942-8fd7-f99d10f83297_Enabled">
    <vt:lpwstr>true</vt:lpwstr>
  </property>
  <property fmtid="{D5CDD505-2E9C-101B-9397-08002B2CF9AE}" pid="3" name="MSIP_Label_bf4b7b92-9708-4942-8fd7-f99d10f83297_SetDate">
    <vt:lpwstr>2023-08-22T12:39:30Z</vt:lpwstr>
  </property>
  <property fmtid="{D5CDD505-2E9C-101B-9397-08002B2CF9AE}" pid="4" name="MSIP_Label_bf4b7b92-9708-4942-8fd7-f99d10f83297_Method">
    <vt:lpwstr>Standard</vt:lpwstr>
  </property>
  <property fmtid="{D5CDD505-2E9C-101B-9397-08002B2CF9AE}" pid="5" name="MSIP_Label_bf4b7b92-9708-4942-8fd7-f99d10f83297_Name">
    <vt:lpwstr>General</vt:lpwstr>
  </property>
  <property fmtid="{D5CDD505-2E9C-101B-9397-08002B2CF9AE}" pid="6" name="MSIP_Label_bf4b7b92-9708-4942-8fd7-f99d10f83297_SiteId">
    <vt:lpwstr>fb01cb1d-bba8-4c1a-94ef-defd79c59a09</vt:lpwstr>
  </property>
  <property fmtid="{D5CDD505-2E9C-101B-9397-08002B2CF9AE}" pid="7" name="MSIP_Label_bf4b7b92-9708-4942-8fd7-f99d10f83297_ActionId">
    <vt:lpwstr>08fc55df-fa9e-4384-9730-3349646f453f</vt:lpwstr>
  </property>
  <property fmtid="{D5CDD505-2E9C-101B-9397-08002B2CF9AE}" pid="8" name="MSIP_Label_bf4b7b92-9708-4942-8fd7-f99d10f83297_ContentBits">
    <vt:lpwstr>0</vt:lpwstr>
  </property>
</Properties>
</file>