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74" r:id="rId5"/>
    <p:sldId id="279" r:id="rId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BBC"/>
    <a:srgbClr val="FFD600"/>
    <a:srgbClr val="B6BF00"/>
    <a:srgbClr val="009FDF"/>
    <a:srgbClr val="0D134F"/>
    <a:srgbClr val="D57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90714091773012E-2"/>
          <c:y val="0.17458902542926608"/>
          <c:w val="0.79007238883143749"/>
          <c:h val="0.70169491525423733"/>
        </c:manualLayout>
      </c:layout>
      <c:barChart>
        <c:barDir val="col"/>
        <c:grouping val="clustered"/>
        <c:varyColors val="0"/>
        <c:ser>
          <c:idx val="0"/>
          <c:order val="0"/>
          <c:tx>
            <c:v>No. of Objections</c:v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'ET Objection Summary'!$A$150:$A$179</c:f>
              <c:numCache>
                <c:formatCode>mmm\-yy</c:formatCode>
                <c:ptCount val="30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  <c:pt idx="6">
                  <c:v>44501</c:v>
                </c:pt>
                <c:pt idx="7">
                  <c:v>44531</c:v>
                </c:pt>
                <c:pt idx="8">
                  <c:v>44562</c:v>
                </c:pt>
                <c:pt idx="9">
                  <c:v>44593</c:v>
                </c:pt>
                <c:pt idx="10">
                  <c:v>44621</c:v>
                </c:pt>
                <c:pt idx="11">
                  <c:v>44652</c:v>
                </c:pt>
                <c:pt idx="12">
                  <c:v>44682</c:v>
                </c:pt>
                <c:pt idx="13">
                  <c:v>44713</c:v>
                </c:pt>
                <c:pt idx="14">
                  <c:v>44743</c:v>
                </c:pt>
                <c:pt idx="15">
                  <c:v>44774</c:v>
                </c:pt>
                <c:pt idx="16">
                  <c:v>44805</c:v>
                </c:pt>
                <c:pt idx="17">
                  <c:v>44835</c:v>
                </c:pt>
                <c:pt idx="18">
                  <c:v>44866</c:v>
                </c:pt>
                <c:pt idx="19">
                  <c:v>44896</c:v>
                </c:pt>
                <c:pt idx="20">
                  <c:v>44927</c:v>
                </c:pt>
                <c:pt idx="21">
                  <c:v>44958</c:v>
                </c:pt>
                <c:pt idx="22">
                  <c:v>44986</c:v>
                </c:pt>
                <c:pt idx="23">
                  <c:v>45017</c:v>
                </c:pt>
                <c:pt idx="24">
                  <c:v>45047</c:v>
                </c:pt>
                <c:pt idx="25">
                  <c:v>45078</c:v>
                </c:pt>
                <c:pt idx="26">
                  <c:v>45108</c:v>
                </c:pt>
                <c:pt idx="27">
                  <c:v>45139</c:v>
                </c:pt>
                <c:pt idx="28">
                  <c:v>45170</c:v>
                </c:pt>
                <c:pt idx="29">
                  <c:v>45200</c:v>
                </c:pt>
              </c:numCache>
            </c:numRef>
          </c:cat>
          <c:val>
            <c:numRef>
              <c:f>'ET Objection Summary'!$E$150:$E$179</c:f>
              <c:numCache>
                <c:formatCode>General</c:formatCode>
                <c:ptCount val="30"/>
                <c:pt idx="0">
                  <c:v>75</c:v>
                </c:pt>
                <c:pt idx="1">
                  <c:v>106</c:v>
                </c:pt>
                <c:pt idx="2">
                  <c:v>79</c:v>
                </c:pt>
                <c:pt idx="3">
                  <c:v>69</c:v>
                </c:pt>
                <c:pt idx="4">
                  <c:v>91</c:v>
                </c:pt>
                <c:pt idx="5">
                  <c:v>70</c:v>
                </c:pt>
                <c:pt idx="6">
                  <c:v>55</c:v>
                </c:pt>
                <c:pt idx="7">
                  <c:v>58</c:v>
                </c:pt>
                <c:pt idx="8">
                  <c:v>73</c:v>
                </c:pt>
                <c:pt idx="9">
                  <c:v>77</c:v>
                </c:pt>
                <c:pt idx="10">
                  <c:v>63</c:v>
                </c:pt>
                <c:pt idx="11">
                  <c:v>77</c:v>
                </c:pt>
                <c:pt idx="12">
                  <c:v>80</c:v>
                </c:pt>
                <c:pt idx="13">
                  <c:v>57</c:v>
                </c:pt>
                <c:pt idx="14">
                  <c:v>59</c:v>
                </c:pt>
                <c:pt idx="15">
                  <c:v>80</c:v>
                </c:pt>
                <c:pt idx="16">
                  <c:v>83</c:v>
                </c:pt>
                <c:pt idx="17">
                  <c:v>69</c:v>
                </c:pt>
                <c:pt idx="18">
                  <c:v>80</c:v>
                </c:pt>
                <c:pt idx="19">
                  <c:v>59</c:v>
                </c:pt>
                <c:pt idx="20">
                  <c:v>48</c:v>
                </c:pt>
                <c:pt idx="21">
                  <c:v>65</c:v>
                </c:pt>
                <c:pt idx="22">
                  <c:v>65</c:v>
                </c:pt>
                <c:pt idx="23">
                  <c:v>51</c:v>
                </c:pt>
                <c:pt idx="24">
                  <c:v>46</c:v>
                </c:pt>
                <c:pt idx="25">
                  <c:v>66</c:v>
                </c:pt>
                <c:pt idx="26">
                  <c:v>59</c:v>
                </c:pt>
                <c:pt idx="27">
                  <c:v>55</c:v>
                </c:pt>
                <c:pt idx="28">
                  <c:v>54</c:v>
                </c:pt>
                <c:pt idx="29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91-4113-9B3B-65CCCD840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3562336"/>
        <c:axId val="663562728"/>
      </c:barChart>
      <c:lineChart>
        <c:grouping val="standard"/>
        <c:varyColors val="0"/>
        <c:ser>
          <c:idx val="1"/>
          <c:order val="1"/>
          <c:tx>
            <c:v>CoS Completions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'ET Objection Summary'!$A$162:$A$170</c:f>
              <c:numCache>
                <c:formatCode>mmm\-yy</c:formatCode>
                <c:ptCount val="9"/>
                <c:pt idx="0">
                  <c:v>44682</c:v>
                </c:pt>
                <c:pt idx="1">
                  <c:v>44713</c:v>
                </c:pt>
                <c:pt idx="2">
                  <c:v>44743</c:v>
                </c:pt>
                <c:pt idx="3">
                  <c:v>44774</c:v>
                </c:pt>
                <c:pt idx="4">
                  <c:v>44805</c:v>
                </c:pt>
                <c:pt idx="5">
                  <c:v>44835</c:v>
                </c:pt>
                <c:pt idx="6">
                  <c:v>44866</c:v>
                </c:pt>
                <c:pt idx="7">
                  <c:v>44896</c:v>
                </c:pt>
                <c:pt idx="8">
                  <c:v>44927</c:v>
                </c:pt>
              </c:numCache>
            </c:numRef>
          </c:cat>
          <c:val>
            <c:numRef>
              <c:f>'Monthly Trend 010 105L Msgs'!$G$158:$G$189</c:f>
              <c:numCache>
                <c:formatCode>#,##0</c:formatCode>
                <c:ptCount val="32"/>
                <c:pt idx="0">
                  <c:v>30149</c:v>
                </c:pt>
                <c:pt idx="1">
                  <c:v>26387</c:v>
                </c:pt>
                <c:pt idx="2">
                  <c:v>26800</c:v>
                </c:pt>
                <c:pt idx="3">
                  <c:v>25017</c:v>
                </c:pt>
                <c:pt idx="4">
                  <c:v>23114</c:v>
                </c:pt>
                <c:pt idx="5">
                  <c:v>26445</c:v>
                </c:pt>
                <c:pt idx="6">
                  <c:v>29142</c:v>
                </c:pt>
                <c:pt idx="7">
                  <c:v>27708</c:v>
                </c:pt>
                <c:pt idx="8">
                  <c:v>31372</c:v>
                </c:pt>
                <c:pt idx="9">
                  <c:v>35720</c:v>
                </c:pt>
                <c:pt idx="10">
                  <c:v>39858</c:v>
                </c:pt>
                <c:pt idx="11">
                  <c:v>36570</c:v>
                </c:pt>
                <c:pt idx="12">
                  <c:v>31781</c:v>
                </c:pt>
                <c:pt idx="13">
                  <c:v>41724</c:v>
                </c:pt>
                <c:pt idx="14">
                  <c:v>40575</c:v>
                </c:pt>
                <c:pt idx="15">
                  <c:v>30793</c:v>
                </c:pt>
                <c:pt idx="16">
                  <c:v>24692</c:v>
                </c:pt>
                <c:pt idx="17">
                  <c:v>26339</c:v>
                </c:pt>
                <c:pt idx="18">
                  <c:v>29173</c:v>
                </c:pt>
                <c:pt idx="19">
                  <c:v>30418</c:v>
                </c:pt>
                <c:pt idx="20">
                  <c:v>48550</c:v>
                </c:pt>
                <c:pt idx="21">
                  <c:v>40590</c:v>
                </c:pt>
                <c:pt idx="22">
                  <c:v>19267</c:v>
                </c:pt>
                <c:pt idx="23">
                  <c:v>18243</c:v>
                </c:pt>
                <c:pt idx="24">
                  <c:v>19977</c:v>
                </c:pt>
                <c:pt idx="25">
                  <c:v>21180</c:v>
                </c:pt>
                <c:pt idx="26">
                  <c:v>24116</c:v>
                </c:pt>
                <c:pt idx="27">
                  <c:v>23130</c:v>
                </c:pt>
                <c:pt idx="28">
                  <c:v>23245</c:v>
                </c:pt>
                <c:pt idx="29">
                  <c:v>22111</c:v>
                </c:pt>
                <c:pt idx="30">
                  <c:v>23039</c:v>
                </c:pt>
                <c:pt idx="31">
                  <c:v>25515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91-4113-9B3B-65CCCD840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4506744"/>
        <c:axId val="664507136"/>
      </c:lineChart>
      <c:dateAx>
        <c:axId val="66356233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22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62728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6635627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E"/>
                  <a:t>No. of Objections</a:t>
                </a:r>
              </a:p>
            </c:rich>
          </c:tx>
          <c:layout>
            <c:manualLayout>
              <c:xMode val="edge"/>
              <c:yMode val="edge"/>
              <c:x val="2.8955510995908124E-2"/>
              <c:y val="0.4220340314603531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62336"/>
        <c:crosses val="autoZero"/>
        <c:crossBetween val="between"/>
      </c:valAx>
      <c:dateAx>
        <c:axId val="66450674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664507136"/>
        <c:crosses val="autoZero"/>
        <c:auto val="1"/>
        <c:lblOffset val="100"/>
        <c:baseTimeUnit val="months"/>
      </c:dateAx>
      <c:valAx>
        <c:axId val="66450713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E"/>
                  <a:t>No. of CoS Completions</a:t>
                </a:r>
              </a:p>
            </c:rich>
          </c:tx>
          <c:layout>
            <c:manualLayout>
              <c:xMode val="edge"/>
              <c:yMode val="edge"/>
              <c:x val="0.91830401634578285"/>
              <c:y val="0.386440623493491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4506744"/>
        <c:crosses val="max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1931127821736575"/>
          <c:y val="0.21209623835903835"/>
          <c:w val="0.25439536942230584"/>
          <c:h val="8.143276889420478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9143996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5" y="286041"/>
            <a:ext cx="2591999" cy="104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3545" y="1358537"/>
            <a:ext cx="4032000" cy="1591036"/>
          </a:xfrm>
        </p:spPr>
        <p:txBody>
          <a:bodyPr bIns="36000" anchor="b">
            <a:normAutofit/>
          </a:bodyPr>
          <a:lstStyle>
            <a:lvl1pPr algn="l">
              <a:lnSpc>
                <a:spcPct val="90000"/>
              </a:lnSpc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545" y="2890838"/>
            <a:ext cx="4032000" cy="1001712"/>
          </a:xfrm>
        </p:spPr>
        <p:txBody>
          <a:bodyPr tIns="36000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0F0368-ED71-4380-8A0A-C8EC1E4B6E2D}" type="datetimeFigureOut">
              <a:rPr lang="en-IE" smtClean="0"/>
              <a:pPr/>
              <a:t>07/11/2023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13BAFD-C6E1-49C5-8C3D-26FF884B8F3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2725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07/11/2023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96800" y="1332000"/>
            <a:ext cx="7307262" cy="469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4715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154" y="81236"/>
            <a:ext cx="6992168" cy="2852737"/>
          </a:xfrm>
        </p:spPr>
        <p:txBody>
          <a:bodyPr anchor="b"/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154" y="2830332"/>
            <a:ext cx="699216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9425" y="6467157"/>
            <a:ext cx="918631" cy="259825"/>
          </a:xfrm>
        </p:spPr>
        <p:txBody>
          <a:bodyPr/>
          <a:lstStyle/>
          <a:p>
            <a:fld id="{380F0368-ED71-4380-8A0A-C8EC1E4B6E2D}" type="datetimeFigureOut">
              <a:rPr lang="en-IE" smtClean="0"/>
              <a:t>07/11/2023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1154" y="6480487"/>
            <a:ext cx="2235926" cy="255326"/>
          </a:xfrm>
        </p:spPr>
        <p:txBody>
          <a:bodyPr/>
          <a:lstStyle>
            <a:lvl1pPr algn="l">
              <a:defRPr/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56" y="6025979"/>
            <a:ext cx="1462087" cy="5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3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Blend">
    <p:bg>
      <p:bgPr>
        <a:gradFill>
          <a:gsLst>
            <a:gs pos="0">
              <a:srgbClr val="0D134F"/>
            </a:gs>
            <a:gs pos="35000">
              <a:srgbClr val="467BBC"/>
            </a:gs>
            <a:gs pos="92000">
              <a:srgbClr val="B6BF00"/>
            </a:gs>
            <a:gs pos="58000">
              <a:srgbClr val="009FDF"/>
            </a:gs>
            <a:gs pos="100000">
              <a:srgbClr val="FFD600"/>
            </a:gs>
          </a:gsLst>
          <a:lin ang="193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E77AA58-0DF8-459F-A67A-15B9B6311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154" y="81236"/>
            <a:ext cx="6992168" cy="2852737"/>
          </a:xfrm>
        </p:spPr>
        <p:txBody>
          <a:bodyPr anchor="b"/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154" y="2830332"/>
            <a:ext cx="699216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1154" y="6480487"/>
            <a:ext cx="2235926" cy="25532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13BAFD-C6E1-49C5-8C3D-26FF884B8F3D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56" y="6025979"/>
            <a:ext cx="1462086" cy="5900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9425" y="6467157"/>
            <a:ext cx="918631" cy="259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0F0368-ED71-4380-8A0A-C8EC1E4B6E2D}" type="datetimeFigureOut">
              <a:rPr lang="en-IE" smtClean="0"/>
              <a:pPr/>
              <a:t>07/11/2023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693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2" userDrawn="1">
          <p15:clr>
            <a:srgbClr val="FBAE40"/>
          </p15:clr>
        </p15:guide>
        <p15:guide id="2" orient="horz" pos="4091" userDrawn="1">
          <p15:clr>
            <a:srgbClr val="FBAE40"/>
          </p15:clr>
        </p15:guide>
        <p15:guide id="3" pos="5442" userDrawn="1">
          <p15:clr>
            <a:srgbClr val="FBAE40"/>
          </p15:clr>
        </p15:guide>
        <p15:guide id="4" pos="47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389" y="1445212"/>
            <a:ext cx="3780000" cy="465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1445212"/>
            <a:ext cx="4066903" cy="465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07/11/2023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413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08" userDrawn="1">
          <p15:clr>
            <a:srgbClr val="FBAE40"/>
          </p15:clr>
        </p15:guide>
        <p15:guide id="2" pos="2534" userDrawn="1">
          <p15:clr>
            <a:srgbClr val="FBAE40"/>
          </p15:clr>
        </p15:guide>
        <p15:guide id="3" pos="26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389" y="1071154"/>
            <a:ext cx="3780000" cy="7141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389" y="1785257"/>
            <a:ext cx="3780000" cy="4297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2100" y="1071154"/>
            <a:ext cx="4068000" cy="7141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2100" y="1785257"/>
            <a:ext cx="4068000" cy="4297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07/11/2023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184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07/11/2023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888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07/11/2023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540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56" y="404813"/>
            <a:ext cx="1462088" cy="59003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00800"/>
            <a:ext cx="9143999" cy="457200"/>
          </a:xfrm>
          <a:prstGeom prst="rect">
            <a:avLst/>
          </a:prstGeom>
          <a:gradFill flip="none" rotWithShape="1">
            <a:gsLst>
              <a:gs pos="0">
                <a:srgbClr val="0D134F"/>
              </a:gs>
              <a:gs pos="35000">
                <a:srgbClr val="467BBC"/>
              </a:gs>
              <a:gs pos="92000">
                <a:srgbClr val="B6BF00"/>
              </a:gs>
              <a:gs pos="58000">
                <a:srgbClr val="009FDF"/>
              </a:gs>
              <a:gs pos="100000">
                <a:srgbClr val="FFD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389" y="221194"/>
            <a:ext cx="6811667" cy="711736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389" y="1332410"/>
            <a:ext cx="7453811" cy="4680000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181" y="6476255"/>
            <a:ext cx="918631" cy="259825"/>
          </a:xfrm>
          <a:prstGeom prst="rect">
            <a:avLst/>
          </a:prstGeom>
        </p:spPr>
        <p:txBody>
          <a:bodyPr vert="horz" lIns="91440" tIns="45720" rIns="91440" bIns="46800" rtlCol="0" anchor="t" anchorCtr="0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80F0368-ED71-4380-8A0A-C8EC1E4B6E2D}" type="datetimeFigureOut">
              <a:rPr lang="en-IE" smtClean="0"/>
              <a:pPr/>
              <a:t>07/11/2023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6812" y="6480487"/>
            <a:ext cx="5360248" cy="255326"/>
          </a:xfrm>
          <a:prstGeom prst="rect">
            <a:avLst/>
          </a:prstGeom>
        </p:spPr>
        <p:txBody>
          <a:bodyPr vert="horz" lIns="91440" tIns="45720" rIns="91440" bIns="46800" rtlCol="0" anchor="t" anchorCtr="0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6255"/>
            <a:ext cx="678180" cy="259557"/>
          </a:xfrm>
          <a:prstGeom prst="rect">
            <a:avLst/>
          </a:prstGeom>
        </p:spPr>
        <p:txBody>
          <a:bodyPr vert="horz" lIns="91440" tIns="45720" rIns="91440" bIns="46800" rtlCol="0" anchor="t" anchorCtr="0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A13BAFD-C6E1-49C5-8C3D-26FF884B8F3D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57061" y="6477000"/>
            <a:ext cx="1682940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IE" sz="1100" dirty="0">
                <a:solidFill>
                  <a:schemeClr val="tx2"/>
                </a:solidFill>
              </a:rPr>
              <a:t>esbnetworks.ie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4000" y="1008000"/>
            <a:ext cx="81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20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685800" rtl="0" eaLnBrk="1" latinLnBrk="0" hangingPunct="1">
        <a:lnSpc>
          <a:spcPts val="4800"/>
        </a:lnSpc>
        <a:spcBef>
          <a:spcPct val="0"/>
        </a:spcBef>
        <a:buNone/>
        <a:defRPr sz="25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orient="horz" pos="3793" userDrawn="1">
          <p15:clr>
            <a:srgbClr val="F26B43"/>
          </p15:clr>
        </p15:guide>
        <p15:guide id="3" orient="horz" pos="834" userDrawn="1">
          <p15:clr>
            <a:srgbClr val="F26B43"/>
          </p15:clr>
        </p15:guide>
        <p15:guide id="4" pos="4921" userDrawn="1">
          <p15:clr>
            <a:srgbClr val="F26B43"/>
          </p15:clr>
        </p15:guide>
        <p15:guide id="5" pos="2608" userDrawn="1">
          <p15:clr>
            <a:srgbClr val="F26B43"/>
          </p15:clr>
        </p15:guide>
        <p15:guide id="6" pos="5444" userDrawn="1">
          <p15:clr>
            <a:srgbClr val="F26B43"/>
          </p15:clr>
        </p15:guide>
        <p15:guide id="7" pos="5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1"/>
                </a:solidFill>
                <a:cs typeface="Arial"/>
              </a:rPr>
              <a:t>MRSO Update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545" y="2711266"/>
            <a:ext cx="4032000" cy="1001712"/>
          </a:xfrm>
        </p:spPr>
        <p:txBody>
          <a:bodyPr/>
          <a:lstStyle/>
          <a:p>
            <a:pPr lvl="0" defTabSz="88900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B6BF00"/>
              </a:buClr>
              <a:buSzPct val="100000"/>
            </a:pPr>
            <a:endParaRPr lang="en-GB" sz="1400" b="1" dirty="0">
              <a:solidFill>
                <a:srgbClr val="467BBC"/>
              </a:solidFill>
              <a:cs typeface="Arial"/>
            </a:endParaRPr>
          </a:p>
          <a:p>
            <a:pPr lvl="0" defTabSz="88900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B6BF00"/>
              </a:buClr>
              <a:buSzPct val="100000"/>
            </a:pPr>
            <a:r>
              <a:rPr lang="en-GB" sz="1400" b="1" dirty="0">
                <a:cs typeface="Arial"/>
              </a:rPr>
              <a:t>James Long </a:t>
            </a:r>
          </a:p>
          <a:p>
            <a:pPr defTabSz="88900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B6BF00"/>
              </a:buClr>
              <a:buSzPct val="100000"/>
            </a:pPr>
            <a:r>
              <a:rPr lang="en-GB" sz="1400" b="1" dirty="0">
                <a:cs typeface="Arial"/>
              </a:rPr>
              <a:t>8</a:t>
            </a:r>
            <a:r>
              <a:rPr lang="en-GB" sz="1400" b="1" baseline="30000" dirty="0">
                <a:cs typeface="Arial"/>
              </a:rPr>
              <a:t>th</a:t>
            </a:r>
            <a:r>
              <a:rPr lang="en-GB" sz="1400" b="1" dirty="0">
                <a:cs typeface="Arial"/>
              </a:rPr>
              <a:t> November 2023</a:t>
            </a:r>
          </a:p>
          <a:p>
            <a:pPr lvl="0" defTabSz="88900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B6BF00"/>
              </a:buClr>
              <a:buSzPct val="100000"/>
            </a:pPr>
            <a:r>
              <a:rPr lang="en-GB" sz="1400" b="1" dirty="0">
                <a:solidFill>
                  <a:srgbClr val="FFFFFF"/>
                </a:solidFill>
                <a:cs typeface="Arial"/>
              </a:rPr>
              <a:t>Gerry Halligan</a:t>
            </a:r>
          </a:p>
        </p:txBody>
      </p:sp>
    </p:spTree>
    <p:extLst>
      <p:ext uri="{BB962C8B-B14F-4D97-AF65-F5344CB8AC3E}">
        <p14:creationId xmlns:p14="http://schemas.microsoft.com/office/powerpoint/2010/main" val="107274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Debt Flagging</a:t>
            </a:r>
          </a:p>
        </p:txBody>
      </p:sp>
      <p:graphicFrame>
        <p:nvGraphicFramePr>
          <p:cNvPr id="4" name="Group 70"/>
          <p:cNvGraphicFramePr>
            <a:graphicFrameLocks/>
          </p:cNvGraphicFramePr>
          <p:nvPr/>
        </p:nvGraphicFramePr>
        <p:xfrm>
          <a:off x="0" y="1226633"/>
          <a:ext cx="8352263" cy="4190392"/>
        </p:xfrm>
        <a:graphic>
          <a:graphicData uri="http://schemas.openxmlformats.org/drawingml/2006/table">
            <a:tbl>
              <a:tblPr/>
              <a:tblGrid>
                <a:gridCol w="4797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828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Aug – 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Sept – 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Oct – 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446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Debt Notifications received (012)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290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(22)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339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(28)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268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(29)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Debt Notifications not forwarded for reason implied or explicit CoLE, timeout, etc.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(3)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(3)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(4)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846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Debt Notifications sent to gaining supplier (112)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248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(19)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293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(25)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227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(25)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471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not cancelled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206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(16)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223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(19)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170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(21)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584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cancelled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(3)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(6)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(4)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846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Debt Notifications sent to gaining supplier as % of total 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0.69%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0.96%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0.69%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" y="539599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Figures in brackets represent situations where an ESB Networks PAYG meter is installed.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26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Objections – Erroneous Transfer</a:t>
            </a:r>
            <a:endParaRPr lang="en-IE" dirty="0"/>
          </a:p>
        </p:txBody>
      </p:sp>
      <p:graphicFrame>
        <p:nvGraphicFramePr>
          <p:cNvPr id="4" name="Group 92"/>
          <p:cNvGraphicFramePr>
            <a:graphicFrameLocks noGrp="1"/>
          </p:cNvGraphicFramePr>
          <p:nvPr>
            <p:ph idx="4294967295"/>
          </p:nvPr>
        </p:nvGraphicFramePr>
        <p:xfrm>
          <a:off x="0" y="1135318"/>
          <a:ext cx="7321550" cy="4791744"/>
        </p:xfrm>
        <a:graphic>
          <a:graphicData uri="http://schemas.openxmlformats.org/drawingml/2006/table">
            <a:tbl>
              <a:tblPr/>
              <a:tblGrid>
                <a:gridCol w="444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104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Aug–23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Sept–23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No. of Objections 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Cancellations from Objections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Objection emails to MRSO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148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Reasons: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457200" marR="0" lvl="1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Uncontactable by phone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457200" marR="0" lvl="1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Written communication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457200" marR="0" lvl="1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 confirmed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457200" marR="0" lvl="1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Escalation emails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21549" y="1135318"/>
          <a:ext cx="1264889" cy="4776512"/>
        </p:xfrm>
        <a:graphic>
          <a:graphicData uri="http://schemas.openxmlformats.org/drawingml/2006/table">
            <a:tbl>
              <a:tblPr/>
              <a:tblGrid>
                <a:gridCol w="1264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004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Oct–23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3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81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A8E0DE-57E1-48E0-9156-E7A7BF642E2F}"/>
              </a:ext>
            </a:extLst>
          </p:cNvPr>
          <p:cNvGraphicFramePr>
            <a:graphicFrameLocks noGrp="1"/>
          </p:cNvGraphicFramePr>
          <p:nvPr/>
        </p:nvGraphicFramePr>
        <p:xfrm>
          <a:off x="9322420" y="1135318"/>
          <a:ext cx="836341" cy="4816619"/>
        </p:xfrm>
        <a:graphic>
          <a:graphicData uri="http://schemas.openxmlformats.org/drawingml/2006/table">
            <a:tbl>
              <a:tblPr/>
              <a:tblGrid>
                <a:gridCol w="836341">
                  <a:extLst>
                    <a:ext uri="{9D8B030D-6E8A-4147-A177-3AD203B41FA5}">
                      <a16:colId xmlns:a16="http://schemas.microsoft.com/office/drawing/2014/main" val="3888279766"/>
                    </a:ext>
                  </a:extLst>
                </a:gridCol>
              </a:tblGrid>
              <a:tr h="470457">
                <a:tc>
                  <a:txBody>
                    <a:bodyPr/>
                    <a:lstStyle/>
                    <a:p>
                      <a:pPr algn="ctr" fontAlgn="b"/>
                      <a:endParaRPr lang="en-IE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672054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796199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215613"/>
                  </a:ext>
                </a:extLst>
              </a:tr>
              <a:tr h="340222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98948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802877"/>
                  </a:ext>
                </a:extLst>
              </a:tr>
              <a:tr h="41853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415525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074517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964032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072637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899130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088520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77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9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Objections – Erroneous Transfer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-33337" y="619125"/>
          <a:ext cx="9210675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485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BAFE-4DAF-4BDB-BE10-7F49B6C0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000" b="1" dirty="0"/>
              <a:t>List of new Smart MCC Switches as of 6</a:t>
            </a:r>
            <a:r>
              <a:rPr lang="en-IE" sz="2000" b="1" baseline="30000" dirty="0"/>
              <a:t>th</a:t>
            </a:r>
            <a:r>
              <a:rPr lang="en-IE" sz="2000" b="1" dirty="0"/>
              <a:t> Nov 2023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7B3AF-FDCF-435B-81C7-28010E9684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986" y="1298547"/>
            <a:ext cx="7307262" cy="4697413"/>
          </a:xfrm>
        </p:spPr>
        <p:txBody>
          <a:bodyPr/>
          <a:lstStyle/>
          <a:p>
            <a:r>
              <a:rPr lang="en-IE" dirty="0"/>
              <a:t>MCC 12 – New Smart HH  </a:t>
            </a:r>
          </a:p>
          <a:p>
            <a:r>
              <a:rPr lang="en-IE" dirty="0"/>
              <a:t>Total to date –  </a:t>
            </a:r>
            <a:r>
              <a:rPr lang="en-IE" b="1" dirty="0"/>
              <a:t>230,255</a:t>
            </a:r>
          </a:p>
          <a:p>
            <a:endParaRPr lang="en-IE" dirty="0"/>
          </a:p>
          <a:p>
            <a:r>
              <a:rPr lang="en-IE" dirty="0"/>
              <a:t>MCC 16 – New Smart Day / Night / Peak </a:t>
            </a:r>
          </a:p>
          <a:p>
            <a:r>
              <a:rPr lang="en-IE" dirty="0"/>
              <a:t>Total to date –  </a:t>
            </a:r>
            <a:r>
              <a:rPr lang="en-IE" b="1" dirty="0"/>
              <a:t>34,050  </a:t>
            </a:r>
          </a:p>
          <a:p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8473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B GB PPT">
      <a:dk1>
        <a:srgbClr val="467BBD"/>
      </a:dk1>
      <a:lt1>
        <a:srgbClr val="A59D95"/>
      </a:lt1>
      <a:dk2>
        <a:srgbClr val="FFFFFF"/>
      </a:dk2>
      <a:lt2>
        <a:srgbClr val="B6BF00"/>
      </a:lt2>
      <a:accent1>
        <a:srgbClr val="003C71"/>
      </a:accent1>
      <a:accent2>
        <a:srgbClr val="009FDF"/>
      </a:accent2>
      <a:accent3>
        <a:srgbClr val="ECC200"/>
      </a:accent3>
      <a:accent4>
        <a:srgbClr val="63666A"/>
      </a:accent4>
      <a:accent5>
        <a:srgbClr val="00A599"/>
      </a:accent5>
      <a:accent6>
        <a:srgbClr val="D57E1C"/>
      </a:accent6>
      <a:hlink>
        <a:srgbClr val="009FDF"/>
      </a:hlink>
      <a:folHlink>
        <a:srgbClr val="6E267B"/>
      </a:folHlink>
    </a:clrScheme>
    <a:fontScheme name="ESB Docume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B Networks_PPT_Design_2018Update v1.2.potx" id="{6B24F988-BB77-4A63-AC87-F4EAD4987421}" vid="{BE52B8EA-850F-4A81-A017-EA8C43462F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ESB Networks_PPT_4x3_2018Update</Template>
  <TotalTime>7602</TotalTime>
  <Words>272</Words>
  <Application>Microsoft Office PowerPoint</Application>
  <PresentationFormat>On-screen Show (4:3)</PresentationFormat>
  <Paragraphs>92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MRSO Update </vt:lpstr>
      <vt:lpstr>Debt Flagging</vt:lpstr>
      <vt:lpstr>Objections – Erroneous Transfer</vt:lpstr>
      <vt:lpstr>Objections – Erroneous Transfer</vt:lpstr>
      <vt:lpstr>List of new Smart MCC Switches as of 6th Nov 2023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MRSO Update</dc:title>
  <dc:creator>Halligan. Gerry (ESB Networks)</dc:creator>
  <cp:lastModifiedBy>Long. James (ESB Networks)</cp:lastModifiedBy>
  <cp:revision>207</cp:revision>
  <cp:lastPrinted>2019-06-24T13:41:18Z</cp:lastPrinted>
  <dcterms:created xsi:type="dcterms:W3CDTF">2018-11-06T12:15:46Z</dcterms:created>
  <dcterms:modified xsi:type="dcterms:W3CDTF">2023-11-07T09:34:45Z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f4b7b92-9708-4942-8fd7-f99d10f83297_Enabled">
    <vt:lpwstr>true</vt:lpwstr>
  </property>
  <property fmtid="{D5CDD505-2E9C-101B-9397-08002B2CF9AE}" pid="3" name="MSIP_Label_bf4b7b92-9708-4942-8fd7-f99d10f83297_SetDate">
    <vt:lpwstr>2021-04-19T15:45:19Z</vt:lpwstr>
  </property>
  <property fmtid="{D5CDD505-2E9C-101B-9397-08002B2CF9AE}" pid="4" name="MSIP_Label_bf4b7b92-9708-4942-8fd7-f99d10f83297_Method">
    <vt:lpwstr>Standard</vt:lpwstr>
  </property>
  <property fmtid="{D5CDD505-2E9C-101B-9397-08002B2CF9AE}" pid="5" name="MSIP_Label_bf4b7b92-9708-4942-8fd7-f99d10f83297_Name">
    <vt:lpwstr>General</vt:lpwstr>
  </property>
  <property fmtid="{D5CDD505-2E9C-101B-9397-08002B2CF9AE}" pid="6" name="MSIP_Label_bf4b7b92-9708-4942-8fd7-f99d10f83297_SiteId">
    <vt:lpwstr>fb01cb1d-bba8-4c1a-94ef-defd79c59a09</vt:lpwstr>
  </property>
  <property fmtid="{D5CDD505-2E9C-101B-9397-08002B2CF9AE}" pid="7" name="MSIP_Label_bf4b7b92-9708-4942-8fd7-f99d10f83297_ActionId">
    <vt:lpwstr>5e729d82-2547-4d1e-946e-21009f339613</vt:lpwstr>
  </property>
  <property fmtid="{D5CDD505-2E9C-101B-9397-08002B2CF9AE}" pid="8" name="MSIP_Label_bf4b7b92-9708-4942-8fd7-f99d10f83297_ContentBits">
    <vt:lpwstr>0</vt:lpwstr>
  </property>
</Properties>
</file>