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17"/>
  </p:notesMasterIdLst>
  <p:sldIdLst>
    <p:sldId id="256" r:id="rId6"/>
    <p:sldId id="263" r:id="rId7"/>
    <p:sldId id="257473" r:id="rId8"/>
    <p:sldId id="257474" r:id="rId9"/>
    <p:sldId id="257469" r:id="rId10"/>
    <p:sldId id="317" r:id="rId11"/>
    <p:sldId id="326" r:id="rId12"/>
    <p:sldId id="327" r:id="rId13"/>
    <p:sldId id="257230" r:id="rId14"/>
    <p:sldId id="257471"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phy. Carl (Business Service Centre)" initials="MC(SC" lastIdx="2" clrIdx="0">
    <p:extLst>
      <p:ext uri="{19B8F6BF-5375-455C-9EA6-DF929625EA0E}">
        <p15:presenceInfo xmlns:p15="http://schemas.microsoft.com/office/powerpoint/2012/main" userId="S-1-5-21-866909991-2677109737-1885913163-49222" providerId="AD"/>
      </p:ext>
    </p:extLst>
  </p:cmAuthor>
  <p:cmAuthor id="2" name="Melvin. Siobhan (ESB Networks)" initials="MS(N" lastIdx="6" clrIdx="1">
    <p:extLst>
      <p:ext uri="{19B8F6BF-5375-455C-9EA6-DF929625EA0E}">
        <p15:presenceInfo xmlns:p15="http://schemas.microsoft.com/office/powerpoint/2012/main" userId="S::siobhan.melvin@esb.ie::03b35cda-6e08-4bc4-96bb-d72b7ed450ea" providerId="AD"/>
      </p:ext>
    </p:extLst>
  </p:cmAuthor>
  <p:cmAuthor id="3" name="Bracken. John (ESB Networks)" initials="BJ(N" lastIdx="6" clrIdx="2">
    <p:extLst>
      <p:ext uri="{19B8F6BF-5375-455C-9EA6-DF929625EA0E}">
        <p15:presenceInfo xmlns:p15="http://schemas.microsoft.com/office/powerpoint/2012/main" userId="S::john.bracken@esb.ie::693a00c7-5770-4d57-acfb-d20feac951be" providerId="AD"/>
      </p:ext>
    </p:extLst>
  </p:cmAuthor>
  <p:cmAuthor id="4" name="Reviewer1" initials="R1" lastIdx="1" clrIdx="3">
    <p:extLst>
      <p:ext uri="{19B8F6BF-5375-455C-9EA6-DF929625EA0E}">
        <p15:presenceInfo xmlns:p15="http://schemas.microsoft.com/office/powerpoint/2012/main" userId="Reviewer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34F"/>
    <a:srgbClr val="000000"/>
    <a:srgbClr val="FFD600"/>
    <a:srgbClr val="B6BF00"/>
    <a:srgbClr val="009FDF"/>
    <a:srgbClr val="467BBC"/>
    <a:srgbClr val="D57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9" autoAdjust="0"/>
    <p:restoredTop sz="94660"/>
  </p:normalViewPr>
  <p:slideViewPr>
    <p:cSldViewPr snapToGrid="0">
      <p:cViewPr varScale="1">
        <p:scale>
          <a:sx n="62" d="100"/>
          <a:sy n="62" d="100"/>
        </p:scale>
        <p:origin x="12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jhdyp\AppData\Local\Microsoft\Windows\INetCache\Content.Outlook\KGKSMQID\ROI%20HUB%20Supplier%20Outage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Market Message Volumes</a:t>
            </a:r>
          </a:p>
        </c:rich>
      </c:tx>
      <c:overlay val="1"/>
    </c:title>
    <c:autoTitleDeleted val="0"/>
    <c:plotArea>
      <c:layout>
        <c:manualLayout>
          <c:layoutTarget val="inner"/>
          <c:xMode val="edge"/>
          <c:yMode val="edge"/>
          <c:x val="0.10539354711727725"/>
          <c:y val="0.11171993738966063"/>
          <c:w val="0.75354385237856347"/>
          <c:h val="0.6560818774974021"/>
        </c:manualLayout>
      </c:layout>
      <c:lineChart>
        <c:grouping val="standard"/>
        <c:varyColors val="0"/>
        <c:ser>
          <c:idx val="0"/>
          <c:order val="0"/>
          <c:tx>
            <c:strRef>
              <c:f>Sheet1!$A$2</c:f>
              <c:strCache>
                <c:ptCount val="1"/>
                <c:pt idx="0">
                  <c:v>DSO Outbound</c:v>
                </c:pt>
              </c:strCache>
            </c:strRef>
          </c:tx>
          <c:marker>
            <c:symbol val="none"/>
          </c:marker>
          <c:cat>
            <c:numRef>
              <c:f>Sheet1!$IK$1:$KU$1</c:f>
              <c:numCache>
                <c:formatCode>m/d/yyyy</c:formatCode>
                <c:ptCount val="63"/>
                <c:pt idx="0">
                  <c:v>44655</c:v>
                </c:pt>
                <c:pt idx="1">
                  <c:v>44662</c:v>
                </c:pt>
                <c:pt idx="2">
                  <c:v>44669</c:v>
                </c:pt>
                <c:pt idx="3">
                  <c:v>44676</c:v>
                </c:pt>
                <c:pt idx="4">
                  <c:v>44683</c:v>
                </c:pt>
                <c:pt idx="5">
                  <c:v>44690</c:v>
                </c:pt>
                <c:pt idx="6">
                  <c:v>44697</c:v>
                </c:pt>
                <c:pt idx="7">
                  <c:v>44704</c:v>
                </c:pt>
                <c:pt idx="8">
                  <c:v>44711</c:v>
                </c:pt>
                <c:pt idx="9">
                  <c:v>44718</c:v>
                </c:pt>
                <c:pt idx="10">
                  <c:v>44725</c:v>
                </c:pt>
                <c:pt idx="11">
                  <c:v>44732</c:v>
                </c:pt>
                <c:pt idx="12">
                  <c:v>44739</c:v>
                </c:pt>
                <c:pt idx="13">
                  <c:v>44746</c:v>
                </c:pt>
                <c:pt idx="14">
                  <c:v>44753</c:v>
                </c:pt>
                <c:pt idx="15">
                  <c:v>44760</c:v>
                </c:pt>
                <c:pt idx="16">
                  <c:v>44767</c:v>
                </c:pt>
                <c:pt idx="17">
                  <c:v>44774</c:v>
                </c:pt>
                <c:pt idx="18">
                  <c:v>44781</c:v>
                </c:pt>
                <c:pt idx="19">
                  <c:v>44788</c:v>
                </c:pt>
                <c:pt idx="20">
                  <c:v>44795</c:v>
                </c:pt>
                <c:pt idx="21">
                  <c:v>44802</c:v>
                </c:pt>
                <c:pt idx="22">
                  <c:v>44809</c:v>
                </c:pt>
                <c:pt idx="23">
                  <c:v>44816</c:v>
                </c:pt>
                <c:pt idx="24">
                  <c:v>44823</c:v>
                </c:pt>
                <c:pt idx="25">
                  <c:v>44830</c:v>
                </c:pt>
                <c:pt idx="26">
                  <c:v>44837</c:v>
                </c:pt>
                <c:pt idx="27">
                  <c:v>44844</c:v>
                </c:pt>
                <c:pt idx="28">
                  <c:v>44851</c:v>
                </c:pt>
                <c:pt idx="29">
                  <c:v>44858</c:v>
                </c:pt>
                <c:pt idx="30">
                  <c:v>44865</c:v>
                </c:pt>
                <c:pt idx="31">
                  <c:v>44872</c:v>
                </c:pt>
                <c:pt idx="32">
                  <c:v>44879</c:v>
                </c:pt>
                <c:pt idx="33">
                  <c:v>44886</c:v>
                </c:pt>
                <c:pt idx="34">
                  <c:v>44893</c:v>
                </c:pt>
                <c:pt idx="35">
                  <c:v>44900</c:v>
                </c:pt>
                <c:pt idx="36">
                  <c:v>44907</c:v>
                </c:pt>
                <c:pt idx="37">
                  <c:v>44914</c:v>
                </c:pt>
                <c:pt idx="38">
                  <c:v>44921</c:v>
                </c:pt>
                <c:pt idx="39">
                  <c:v>44928</c:v>
                </c:pt>
                <c:pt idx="40">
                  <c:v>44935</c:v>
                </c:pt>
                <c:pt idx="41">
                  <c:v>44942</c:v>
                </c:pt>
                <c:pt idx="42">
                  <c:v>44949</c:v>
                </c:pt>
                <c:pt idx="43">
                  <c:v>44956</c:v>
                </c:pt>
                <c:pt idx="44">
                  <c:v>44963</c:v>
                </c:pt>
                <c:pt idx="45">
                  <c:v>44970</c:v>
                </c:pt>
                <c:pt idx="46">
                  <c:v>44977</c:v>
                </c:pt>
                <c:pt idx="47">
                  <c:v>44984</c:v>
                </c:pt>
                <c:pt idx="48">
                  <c:v>44991</c:v>
                </c:pt>
                <c:pt idx="49">
                  <c:v>44998</c:v>
                </c:pt>
                <c:pt idx="50">
                  <c:v>45005</c:v>
                </c:pt>
                <c:pt idx="51">
                  <c:v>45012</c:v>
                </c:pt>
                <c:pt idx="52">
                  <c:v>45019</c:v>
                </c:pt>
                <c:pt idx="53">
                  <c:v>45026</c:v>
                </c:pt>
                <c:pt idx="54">
                  <c:v>45033</c:v>
                </c:pt>
                <c:pt idx="55">
                  <c:v>45040</c:v>
                </c:pt>
                <c:pt idx="56">
                  <c:v>45047</c:v>
                </c:pt>
                <c:pt idx="57">
                  <c:v>45054</c:v>
                </c:pt>
                <c:pt idx="58">
                  <c:v>45061</c:v>
                </c:pt>
                <c:pt idx="59">
                  <c:v>45068</c:v>
                </c:pt>
                <c:pt idx="60">
                  <c:v>45075</c:v>
                </c:pt>
                <c:pt idx="61">
                  <c:v>45082</c:v>
                </c:pt>
                <c:pt idx="62">
                  <c:v>45089</c:v>
                </c:pt>
              </c:numCache>
            </c:numRef>
          </c:cat>
          <c:val>
            <c:numRef>
              <c:f>Sheet1!$IK$2:$KU$2</c:f>
              <c:numCache>
                <c:formatCode>General</c:formatCode>
                <c:ptCount val="63"/>
                <c:pt idx="0">
                  <c:v>569579</c:v>
                </c:pt>
                <c:pt idx="1">
                  <c:v>465868</c:v>
                </c:pt>
                <c:pt idx="2">
                  <c:v>407796</c:v>
                </c:pt>
                <c:pt idx="3">
                  <c:v>440327</c:v>
                </c:pt>
                <c:pt idx="4">
                  <c:v>577405</c:v>
                </c:pt>
                <c:pt idx="5">
                  <c:v>434009</c:v>
                </c:pt>
                <c:pt idx="6">
                  <c:v>484605</c:v>
                </c:pt>
                <c:pt idx="7">
                  <c:v>471471</c:v>
                </c:pt>
                <c:pt idx="8">
                  <c:v>481123</c:v>
                </c:pt>
                <c:pt idx="9">
                  <c:v>528538</c:v>
                </c:pt>
                <c:pt idx="10">
                  <c:v>472578</c:v>
                </c:pt>
                <c:pt idx="11">
                  <c:v>496351</c:v>
                </c:pt>
                <c:pt idx="12">
                  <c:v>513037</c:v>
                </c:pt>
                <c:pt idx="13">
                  <c:v>495985</c:v>
                </c:pt>
                <c:pt idx="14">
                  <c:v>462880</c:v>
                </c:pt>
                <c:pt idx="15">
                  <c:v>445866</c:v>
                </c:pt>
                <c:pt idx="16">
                  <c:v>476933</c:v>
                </c:pt>
                <c:pt idx="17">
                  <c:v>583487</c:v>
                </c:pt>
                <c:pt idx="18">
                  <c:v>392152</c:v>
                </c:pt>
                <c:pt idx="19">
                  <c:v>468774</c:v>
                </c:pt>
                <c:pt idx="20">
                  <c:v>488959</c:v>
                </c:pt>
                <c:pt idx="21">
                  <c:v>522435</c:v>
                </c:pt>
                <c:pt idx="22">
                  <c:v>620833</c:v>
                </c:pt>
                <c:pt idx="23">
                  <c:v>542702</c:v>
                </c:pt>
                <c:pt idx="24">
                  <c:v>537134</c:v>
                </c:pt>
                <c:pt idx="25">
                  <c:v>542030</c:v>
                </c:pt>
                <c:pt idx="26">
                  <c:v>634574</c:v>
                </c:pt>
                <c:pt idx="27">
                  <c:v>691547</c:v>
                </c:pt>
                <c:pt idx="28">
                  <c:v>519695</c:v>
                </c:pt>
                <c:pt idx="29">
                  <c:v>482103</c:v>
                </c:pt>
                <c:pt idx="30">
                  <c:v>539564</c:v>
                </c:pt>
                <c:pt idx="31">
                  <c:v>425033</c:v>
                </c:pt>
                <c:pt idx="32">
                  <c:v>475407</c:v>
                </c:pt>
                <c:pt idx="33">
                  <c:v>499593</c:v>
                </c:pt>
                <c:pt idx="34">
                  <c:v>494908</c:v>
                </c:pt>
                <c:pt idx="35">
                  <c:v>531679</c:v>
                </c:pt>
                <c:pt idx="36">
                  <c:v>493896</c:v>
                </c:pt>
                <c:pt idx="37">
                  <c:v>473901</c:v>
                </c:pt>
                <c:pt idx="38">
                  <c:v>431115</c:v>
                </c:pt>
                <c:pt idx="39">
                  <c:v>177822</c:v>
                </c:pt>
                <c:pt idx="40">
                  <c:v>528311</c:v>
                </c:pt>
                <c:pt idx="41">
                  <c:v>457432</c:v>
                </c:pt>
                <c:pt idx="42">
                  <c:v>488334</c:v>
                </c:pt>
                <c:pt idx="43">
                  <c:v>450801</c:v>
                </c:pt>
                <c:pt idx="44">
                  <c:v>541092</c:v>
                </c:pt>
                <c:pt idx="45">
                  <c:v>435315</c:v>
                </c:pt>
                <c:pt idx="46">
                  <c:v>479883</c:v>
                </c:pt>
                <c:pt idx="47">
                  <c:v>508647</c:v>
                </c:pt>
                <c:pt idx="48">
                  <c:v>577503</c:v>
                </c:pt>
                <c:pt idx="49">
                  <c:v>458080</c:v>
                </c:pt>
                <c:pt idx="50">
                  <c:v>419322</c:v>
                </c:pt>
                <c:pt idx="51">
                  <c:v>515262</c:v>
                </c:pt>
                <c:pt idx="52">
                  <c:v>514298</c:v>
                </c:pt>
                <c:pt idx="53">
                  <c:v>366666</c:v>
                </c:pt>
                <c:pt idx="54">
                  <c:v>412657</c:v>
                </c:pt>
                <c:pt idx="55">
                  <c:v>496248</c:v>
                </c:pt>
                <c:pt idx="56">
                  <c:v>582311</c:v>
                </c:pt>
                <c:pt idx="57">
                  <c:v>388452</c:v>
                </c:pt>
                <c:pt idx="58">
                  <c:v>492620</c:v>
                </c:pt>
                <c:pt idx="59">
                  <c:v>504910</c:v>
                </c:pt>
                <c:pt idx="60">
                  <c:v>503446</c:v>
                </c:pt>
                <c:pt idx="61">
                  <c:v>543161</c:v>
                </c:pt>
                <c:pt idx="62">
                  <c:v>414817</c:v>
                </c:pt>
              </c:numCache>
            </c:numRef>
          </c:val>
          <c:smooth val="0"/>
          <c:extLst>
            <c:ext xmlns:c16="http://schemas.microsoft.com/office/drawing/2014/chart" uri="{C3380CC4-5D6E-409C-BE32-E72D297353CC}">
              <c16:uniqueId val="{00000000-36C6-4D6D-9048-84CF48D53E76}"/>
            </c:ext>
          </c:extLst>
        </c:ser>
        <c:ser>
          <c:idx val="1"/>
          <c:order val="1"/>
          <c:tx>
            <c:strRef>
              <c:f>Sheet1!$A$3</c:f>
              <c:strCache>
                <c:ptCount val="1"/>
                <c:pt idx="0">
                  <c:v>DSO Inbound</c:v>
                </c:pt>
              </c:strCache>
            </c:strRef>
          </c:tx>
          <c:marker>
            <c:symbol val="none"/>
          </c:marker>
          <c:cat>
            <c:numRef>
              <c:f>Sheet1!$IK$1:$KU$1</c:f>
              <c:numCache>
                <c:formatCode>m/d/yyyy</c:formatCode>
                <c:ptCount val="63"/>
                <c:pt idx="0">
                  <c:v>44655</c:v>
                </c:pt>
                <c:pt idx="1">
                  <c:v>44662</c:v>
                </c:pt>
                <c:pt idx="2">
                  <c:v>44669</c:v>
                </c:pt>
                <c:pt idx="3">
                  <c:v>44676</c:v>
                </c:pt>
                <c:pt idx="4">
                  <c:v>44683</c:v>
                </c:pt>
                <c:pt idx="5">
                  <c:v>44690</c:v>
                </c:pt>
                <c:pt idx="6">
                  <c:v>44697</c:v>
                </c:pt>
                <c:pt idx="7">
                  <c:v>44704</c:v>
                </c:pt>
                <c:pt idx="8">
                  <c:v>44711</c:v>
                </c:pt>
                <c:pt idx="9">
                  <c:v>44718</c:v>
                </c:pt>
                <c:pt idx="10">
                  <c:v>44725</c:v>
                </c:pt>
                <c:pt idx="11">
                  <c:v>44732</c:v>
                </c:pt>
                <c:pt idx="12">
                  <c:v>44739</c:v>
                </c:pt>
                <c:pt idx="13">
                  <c:v>44746</c:v>
                </c:pt>
                <c:pt idx="14">
                  <c:v>44753</c:v>
                </c:pt>
                <c:pt idx="15">
                  <c:v>44760</c:v>
                </c:pt>
                <c:pt idx="16">
                  <c:v>44767</c:v>
                </c:pt>
                <c:pt idx="17">
                  <c:v>44774</c:v>
                </c:pt>
                <c:pt idx="18">
                  <c:v>44781</c:v>
                </c:pt>
                <c:pt idx="19">
                  <c:v>44788</c:v>
                </c:pt>
                <c:pt idx="20">
                  <c:v>44795</c:v>
                </c:pt>
                <c:pt idx="21">
                  <c:v>44802</c:v>
                </c:pt>
                <c:pt idx="22">
                  <c:v>44809</c:v>
                </c:pt>
                <c:pt idx="23">
                  <c:v>44816</c:v>
                </c:pt>
                <c:pt idx="24">
                  <c:v>44823</c:v>
                </c:pt>
                <c:pt idx="25">
                  <c:v>44830</c:v>
                </c:pt>
                <c:pt idx="26">
                  <c:v>44837</c:v>
                </c:pt>
                <c:pt idx="27">
                  <c:v>44844</c:v>
                </c:pt>
                <c:pt idx="28">
                  <c:v>44851</c:v>
                </c:pt>
                <c:pt idx="29">
                  <c:v>44858</c:v>
                </c:pt>
                <c:pt idx="30">
                  <c:v>44865</c:v>
                </c:pt>
                <c:pt idx="31">
                  <c:v>44872</c:v>
                </c:pt>
                <c:pt idx="32">
                  <c:v>44879</c:v>
                </c:pt>
                <c:pt idx="33">
                  <c:v>44886</c:v>
                </c:pt>
                <c:pt idx="34">
                  <c:v>44893</c:v>
                </c:pt>
                <c:pt idx="35">
                  <c:v>44900</c:v>
                </c:pt>
                <c:pt idx="36">
                  <c:v>44907</c:v>
                </c:pt>
                <c:pt idx="37">
                  <c:v>44914</c:v>
                </c:pt>
                <c:pt idx="38">
                  <c:v>44921</c:v>
                </c:pt>
                <c:pt idx="39">
                  <c:v>44928</c:v>
                </c:pt>
                <c:pt idx="40">
                  <c:v>44935</c:v>
                </c:pt>
                <c:pt idx="41">
                  <c:v>44942</c:v>
                </c:pt>
                <c:pt idx="42">
                  <c:v>44949</c:v>
                </c:pt>
                <c:pt idx="43">
                  <c:v>44956</c:v>
                </c:pt>
                <c:pt idx="44">
                  <c:v>44963</c:v>
                </c:pt>
                <c:pt idx="45">
                  <c:v>44970</c:v>
                </c:pt>
                <c:pt idx="46">
                  <c:v>44977</c:v>
                </c:pt>
                <c:pt idx="47">
                  <c:v>44984</c:v>
                </c:pt>
                <c:pt idx="48">
                  <c:v>44991</c:v>
                </c:pt>
                <c:pt idx="49">
                  <c:v>44998</c:v>
                </c:pt>
                <c:pt idx="50">
                  <c:v>45005</c:v>
                </c:pt>
                <c:pt idx="51">
                  <c:v>45012</c:v>
                </c:pt>
                <c:pt idx="52">
                  <c:v>45019</c:v>
                </c:pt>
                <c:pt idx="53">
                  <c:v>45026</c:v>
                </c:pt>
                <c:pt idx="54">
                  <c:v>45033</c:v>
                </c:pt>
                <c:pt idx="55">
                  <c:v>45040</c:v>
                </c:pt>
                <c:pt idx="56">
                  <c:v>45047</c:v>
                </c:pt>
                <c:pt idx="57">
                  <c:v>45054</c:v>
                </c:pt>
                <c:pt idx="58">
                  <c:v>45061</c:v>
                </c:pt>
                <c:pt idx="59">
                  <c:v>45068</c:v>
                </c:pt>
                <c:pt idx="60">
                  <c:v>45075</c:v>
                </c:pt>
                <c:pt idx="61">
                  <c:v>45082</c:v>
                </c:pt>
                <c:pt idx="62">
                  <c:v>45089</c:v>
                </c:pt>
              </c:numCache>
            </c:numRef>
          </c:cat>
          <c:val>
            <c:numRef>
              <c:f>Sheet1!$IK$3:$KU$3</c:f>
              <c:numCache>
                <c:formatCode>General</c:formatCode>
                <c:ptCount val="63"/>
                <c:pt idx="0">
                  <c:v>55682</c:v>
                </c:pt>
                <c:pt idx="1">
                  <c:v>58098</c:v>
                </c:pt>
                <c:pt idx="2">
                  <c:v>45302</c:v>
                </c:pt>
                <c:pt idx="3">
                  <c:v>41040</c:v>
                </c:pt>
                <c:pt idx="4">
                  <c:v>57281</c:v>
                </c:pt>
                <c:pt idx="5">
                  <c:v>44850</c:v>
                </c:pt>
                <c:pt idx="6">
                  <c:v>42918</c:v>
                </c:pt>
                <c:pt idx="7">
                  <c:v>43339</c:v>
                </c:pt>
                <c:pt idx="8">
                  <c:v>43280</c:v>
                </c:pt>
                <c:pt idx="9">
                  <c:v>45078</c:v>
                </c:pt>
                <c:pt idx="10">
                  <c:v>59449</c:v>
                </c:pt>
                <c:pt idx="11">
                  <c:v>46777</c:v>
                </c:pt>
                <c:pt idx="12">
                  <c:v>47320</c:v>
                </c:pt>
                <c:pt idx="13">
                  <c:v>41581</c:v>
                </c:pt>
                <c:pt idx="14">
                  <c:v>53237</c:v>
                </c:pt>
                <c:pt idx="15">
                  <c:v>45246</c:v>
                </c:pt>
                <c:pt idx="16">
                  <c:v>46982</c:v>
                </c:pt>
                <c:pt idx="17">
                  <c:v>47038</c:v>
                </c:pt>
                <c:pt idx="18">
                  <c:v>43609</c:v>
                </c:pt>
                <c:pt idx="19">
                  <c:v>49410</c:v>
                </c:pt>
                <c:pt idx="20">
                  <c:v>52392</c:v>
                </c:pt>
                <c:pt idx="21">
                  <c:v>52161</c:v>
                </c:pt>
                <c:pt idx="22">
                  <c:v>61197</c:v>
                </c:pt>
                <c:pt idx="23">
                  <c:v>65057</c:v>
                </c:pt>
                <c:pt idx="24">
                  <c:v>65476</c:v>
                </c:pt>
                <c:pt idx="25">
                  <c:v>66483</c:v>
                </c:pt>
                <c:pt idx="26">
                  <c:v>95158</c:v>
                </c:pt>
                <c:pt idx="27">
                  <c:v>99229</c:v>
                </c:pt>
                <c:pt idx="28">
                  <c:v>56676</c:v>
                </c:pt>
                <c:pt idx="29">
                  <c:v>52674</c:v>
                </c:pt>
                <c:pt idx="30">
                  <c:v>51099</c:v>
                </c:pt>
                <c:pt idx="31">
                  <c:v>48836</c:v>
                </c:pt>
                <c:pt idx="32">
                  <c:v>54536</c:v>
                </c:pt>
                <c:pt idx="33">
                  <c:v>53125</c:v>
                </c:pt>
                <c:pt idx="34">
                  <c:v>49492</c:v>
                </c:pt>
                <c:pt idx="35">
                  <c:v>50471</c:v>
                </c:pt>
                <c:pt idx="36">
                  <c:v>50610</c:v>
                </c:pt>
                <c:pt idx="37">
                  <c:v>49015</c:v>
                </c:pt>
                <c:pt idx="38">
                  <c:v>40385</c:v>
                </c:pt>
                <c:pt idx="39">
                  <c:v>20811</c:v>
                </c:pt>
                <c:pt idx="40">
                  <c:v>51623</c:v>
                </c:pt>
                <c:pt idx="41">
                  <c:v>56318</c:v>
                </c:pt>
                <c:pt idx="42">
                  <c:v>50868</c:v>
                </c:pt>
                <c:pt idx="43">
                  <c:v>49264</c:v>
                </c:pt>
                <c:pt idx="44">
                  <c:v>51265</c:v>
                </c:pt>
                <c:pt idx="45">
                  <c:v>43578</c:v>
                </c:pt>
                <c:pt idx="46">
                  <c:v>49307</c:v>
                </c:pt>
                <c:pt idx="47">
                  <c:v>48553</c:v>
                </c:pt>
                <c:pt idx="48">
                  <c:v>50567</c:v>
                </c:pt>
                <c:pt idx="49">
                  <c:v>46989</c:v>
                </c:pt>
                <c:pt idx="50">
                  <c:v>41670</c:v>
                </c:pt>
                <c:pt idx="51">
                  <c:v>44768</c:v>
                </c:pt>
                <c:pt idx="52">
                  <c:v>43508</c:v>
                </c:pt>
                <c:pt idx="53">
                  <c:v>39397</c:v>
                </c:pt>
                <c:pt idx="54">
                  <c:v>39683</c:v>
                </c:pt>
                <c:pt idx="55">
                  <c:v>44014</c:v>
                </c:pt>
                <c:pt idx="56">
                  <c:v>42756</c:v>
                </c:pt>
                <c:pt idx="57">
                  <c:v>40129</c:v>
                </c:pt>
                <c:pt idx="58">
                  <c:v>44799</c:v>
                </c:pt>
                <c:pt idx="59">
                  <c:v>44461</c:v>
                </c:pt>
                <c:pt idx="60">
                  <c:v>43627</c:v>
                </c:pt>
                <c:pt idx="61">
                  <c:v>43320</c:v>
                </c:pt>
                <c:pt idx="62">
                  <c:v>38317</c:v>
                </c:pt>
              </c:numCache>
            </c:numRef>
          </c:val>
          <c:smooth val="0"/>
          <c:extLst>
            <c:ext xmlns:c16="http://schemas.microsoft.com/office/drawing/2014/chart" uri="{C3380CC4-5D6E-409C-BE32-E72D297353CC}">
              <c16:uniqueId val="{00000001-36C6-4D6D-9048-84CF48D53E76}"/>
            </c:ext>
          </c:extLst>
        </c:ser>
        <c:ser>
          <c:idx val="2"/>
          <c:order val="2"/>
          <c:tx>
            <c:strRef>
              <c:f>Sheet1!$A$4</c:f>
              <c:strCache>
                <c:ptCount val="1"/>
                <c:pt idx="0">
                  <c:v>Total</c:v>
                </c:pt>
              </c:strCache>
            </c:strRef>
          </c:tx>
          <c:marker>
            <c:symbol val="none"/>
          </c:marker>
          <c:cat>
            <c:numRef>
              <c:f>Sheet1!$IK$1:$KU$1</c:f>
              <c:numCache>
                <c:formatCode>m/d/yyyy</c:formatCode>
                <c:ptCount val="63"/>
                <c:pt idx="0">
                  <c:v>44655</c:v>
                </c:pt>
                <c:pt idx="1">
                  <c:v>44662</c:v>
                </c:pt>
                <c:pt idx="2">
                  <c:v>44669</c:v>
                </c:pt>
                <c:pt idx="3">
                  <c:v>44676</c:v>
                </c:pt>
                <c:pt idx="4">
                  <c:v>44683</c:v>
                </c:pt>
                <c:pt idx="5">
                  <c:v>44690</c:v>
                </c:pt>
                <c:pt idx="6">
                  <c:v>44697</c:v>
                </c:pt>
                <c:pt idx="7">
                  <c:v>44704</c:v>
                </c:pt>
                <c:pt idx="8">
                  <c:v>44711</c:v>
                </c:pt>
                <c:pt idx="9">
                  <c:v>44718</c:v>
                </c:pt>
                <c:pt idx="10">
                  <c:v>44725</c:v>
                </c:pt>
                <c:pt idx="11">
                  <c:v>44732</c:v>
                </c:pt>
                <c:pt idx="12">
                  <c:v>44739</c:v>
                </c:pt>
                <c:pt idx="13">
                  <c:v>44746</c:v>
                </c:pt>
                <c:pt idx="14">
                  <c:v>44753</c:v>
                </c:pt>
                <c:pt idx="15">
                  <c:v>44760</c:v>
                </c:pt>
                <c:pt idx="16">
                  <c:v>44767</c:v>
                </c:pt>
                <c:pt idx="17">
                  <c:v>44774</c:v>
                </c:pt>
                <c:pt idx="18">
                  <c:v>44781</c:v>
                </c:pt>
                <c:pt idx="19">
                  <c:v>44788</c:v>
                </c:pt>
                <c:pt idx="20">
                  <c:v>44795</c:v>
                </c:pt>
                <c:pt idx="21">
                  <c:v>44802</c:v>
                </c:pt>
                <c:pt idx="22">
                  <c:v>44809</c:v>
                </c:pt>
                <c:pt idx="23">
                  <c:v>44816</c:v>
                </c:pt>
                <c:pt idx="24">
                  <c:v>44823</c:v>
                </c:pt>
                <c:pt idx="25">
                  <c:v>44830</c:v>
                </c:pt>
                <c:pt idx="26">
                  <c:v>44837</c:v>
                </c:pt>
                <c:pt idx="27">
                  <c:v>44844</c:v>
                </c:pt>
                <c:pt idx="28">
                  <c:v>44851</c:v>
                </c:pt>
                <c:pt idx="29">
                  <c:v>44858</c:v>
                </c:pt>
                <c:pt idx="30">
                  <c:v>44865</c:v>
                </c:pt>
                <c:pt idx="31">
                  <c:v>44872</c:v>
                </c:pt>
                <c:pt idx="32">
                  <c:v>44879</c:v>
                </c:pt>
                <c:pt idx="33">
                  <c:v>44886</c:v>
                </c:pt>
                <c:pt idx="34">
                  <c:v>44893</c:v>
                </c:pt>
                <c:pt idx="35">
                  <c:v>44900</c:v>
                </c:pt>
                <c:pt idx="36">
                  <c:v>44907</c:v>
                </c:pt>
                <c:pt idx="37">
                  <c:v>44914</c:v>
                </c:pt>
                <c:pt idx="38">
                  <c:v>44921</c:v>
                </c:pt>
                <c:pt idx="39">
                  <c:v>44928</c:v>
                </c:pt>
                <c:pt idx="40">
                  <c:v>44935</c:v>
                </c:pt>
                <c:pt idx="41">
                  <c:v>44942</c:v>
                </c:pt>
                <c:pt idx="42">
                  <c:v>44949</c:v>
                </c:pt>
                <c:pt idx="43">
                  <c:v>44956</c:v>
                </c:pt>
                <c:pt idx="44">
                  <c:v>44963</c:v>
                </c:pt>
                <c:pt idx="45">
                  <c:v>44970</c:v>
                </c:pt>
                <c:pt idx="46">
                  <c:v>44977</c:v>
                </c:pt>
                <c:pt idx="47">
                  <c:v>44984</c:v>
                </c:pt>
                <c:pt idx="48">
                  <c:v>44991</c:v>
                </c:pt>
                <c:pt idx="49">
                  <c:v>44998</c:v>
                </c:pt>
                <c:pt idx="50">
                  <c:v>45005</c:v>
                </c:pt>
                <c:pt idx="51">
                  <c:v>45012</c:v>
                </c:pt>
                <c:pt idx="52">
                  <c:v>45019</c:v>
                </c:pt>
                <c:pt idx="53">
                  <c:v>45026</c:v>
                </c:pt>
                <c:pt idx="54">
                  <c:v>45033</c:v>
                </c:pt>
                <c:pt idx="55">
                  <c:v>45040</c:v>
                </c:pt>
                <c:pt idx="56">
                  <c:v>45047</c:v>
                </c:pt>
                <c:pt idx="57">
                  <c:v>45054</c:v>
                </c:pt>
                <c:pt idx="58">
                  <c:v>45061</c:v>
                </c:pt>
                <c:pt idx="59">
                  <c:v>45068</c:v>
                </c:pt>
                <c:pt idx="60">
                  <c:v>45075</c:v>
                </c:pt>
                <c:pt idx="61">
                  <c:v>45082</c:v>
                </c:pt>
                <c:pt idx="62">
                  <c:v>45089</c:v>
                </c:pt>
              </c:numCache>
            </c:numRef>
          </c:cat>
          <c:val>
            <c:numRef>
              <c:f>Sheet1!$IK$4:$KU$4</c:f>
              <c:numCache>
                <c:formatCode>General</c:formatCode>
                <c:ptCount val="63"/>
                <c:pt idx="0">
                  <c:v>625261</c:v>
                </c:pt>
                <c:pt idx="1">
                  <c:v>523966</c:v>
                </c:pt>
                <c:pt idx="2">
                  <c:v>453098</c:v>
                </c:pt>
                <c:pt idx="3">
                  <c:v>481367</c:v>
                </c:pt>
                <c:pt idx="4">
                  <c:v>634686</c:v>
                </c:pt>
                <c:pt idx="5">
                  <c:v>478859</c:v>
                </c:pt>
                <c:pt idx="6">
                  <c:v>527523</c:v>
                </c:pt>
                <c:pt idx="7">
                  <c:v>514810</c:v>
                </c:pt>
                <c:pt idx="8">
                  <c:v>524403</c:v>
                </c:pt>
                <c:pt idx="9">
                  <c:v>573616</c:v>
                </c:pt>
                <c:pt idx="10">
                  <c:v>532027</c:v>
                </c:pt>
                <c:pt idx="11">
                  <c:v>543128</c:v>
                </c:pt>
                <c:pt idx="12">
                  <c:v>560357</c:v>
                </c:pt>
                <c:pt idx="13">
                  <c:v>537566</c:v>
                </c:pt>
                <c:pt idx="14">
                  <c:v>516117</c:v>
                </c:pt>
                <c:pt idx="15">
                  <c:v>491112</c:v>
                </c:pt>
                <c:pt idx="16">
                  <c:v>523915</c:v>
                </c:pt>
                <c:pt idx="17">
                  <c:v>630525</c:v>
                </c:pt>
                <c:pt idx="18">
                  <c:v>435761</c:v>
                </c:pt>
                <c:pt idx="19">
                  <c:v>518184</c:v>
                </c:pt>
                <c:pt idx="20">
                  <c:v>541351</c:v>
                </c:pt>
                <c:pt idx="21">
                  <c:v>574596</c:v>
                </c:pt>
                <c:pt idx="22">
                  <c:v>682030</c:v>
                </c:pt>
                <c:pt idx="23">
                  <c:v>607759</c:v>
                </c:pt>
                <c:pt idx="24">
                  <c:v>602610</c:v>
                </c:pt>
                <c:pt idx="25">
                  <c:v>608513</c:v>
                </c:pt>
                <c:pt idx="26">
                  <c:v>729732</c:v>
                </c:pt>
                <c:pt idx="27">
                  <c:v>790776</c:v>
                </c:pt>
                <c:pt idx="28">
                  <c:v>576371</c:v>
                </c:pt>
                <c:pt idx="29">
                  <c:v>534777</c:v>
                </c:pt>
                <c:pt idx="30">
                  <c:v>590663</c:v>
                </c:pt>
                <c:pt idx="31">
                  <c:v>473869</c:v>
                </c:pt>
                <c:pt idx="32">
                  <c:v>529943</c:v>
                </c:pt>
                <c:pt idx="33">
                  <c:v>552718</c:v>
                </c:pt>
                <c:pt idx="34">
                  <c:v>544400</c:v>
                </c:pt>
                <c:pt idx="35">
                  <c:v>582150</c:v>
                </c:pt>
                <c:pt idx="36">
                  <c:v>544506</c:v>
                </c:pt>
                <c:pt idx="37">
                  <c:v>522916</c:v>
                </c:pt>
                <c:pt idx="38">
                  <c:v>471500</c:v>
                </c:pt>
                <c:pt idx="39">
                  <c:v>198633</c:v>
                </c:pt>
                <c:pt idx="40">
                  <c:v>579934</c:v>
                </c:pt>
                <c:pt idx="41">
                  <c:v>513750</c:v>
                </c:pt>
                <c:pt idx="42">
                  <c:v>539202</c:v>
                </c:pt>
                <c:pt idx="43">
                  <c:v>500065</c:v>
                </c:pt>
                <c:pt idx="44">
                  <c:v>592357</c:v>
                </c:pt>
                <c:pt idx="45">
                  <c:v>478893</c:v>
                </c:pt>
                <c:pt idx="46">
                  <c:v>529190</c:v>
                </c:pt>
                <c:pt idx="47">
                  <c:v>557200</c:v>
                </c:pt>
                <c:pt idx="48">
                  <c:v>628070</c:v>
                </c:pt>
                <c:pt idx="49">
                  <c:v>505069</c:v>
                </c:pt>
                <c:pt idx="50">
                  <c:v>460992</c:v>
                </c:pt>
                <c:pt idx="51">
                  <c:v>560030</c:v>
                </c:pt>
                <c:pt idx="52">
                  <c:v>557806</c:v>
                </c:pt>
                <c:pt idx="53">
                  <c:v>406063</c:v>
                </c:pt>
                <c:pt idx="54">
                  <c:v>452340</c:v>
                </c:pt>
                <c:pt idx="55">
                  <c:v>540262</c:v>
                </c:pt>
                <c:pt idx="56">
                  <c:v>625067</c:v>
                </c:pt>
                <c:pt idx="57">
                  <c:v>428581</c:v>
                </c:pt>
                <c:pt idx="58">
                  <c:v>537419</c:v>
                </c:pt>
                <c:pt idx="59">
                  <c:v>549371</c:v>
                </c:pt>
                <c:pt idx="60">
                  <c:v>547073</c:v>
                </c:pt>
                <c:pt idx="61">
                  <c:v>586481</c:v>
                </c:pt>
                <c:pt idx="62">
                  <c:v>453134</c:v>
                </c:pt>
              </c:numCache>
            </c:numRef>
          </c:val>
          <c:smooth val="0"/>
          <c:extLst>
            <c:ext xmlns:c16="http://schemas.microsoft.com/office/drawing/2014/chart" uri="{C3380CC4-5D6E-409C-BE32-E72D297353CC}">
              <c16:uniqueId val="{00000002-36C6-4D6D-9048-84CF48D53E76}"/>
            </c:ext>
          </c:extLst>
        </c:ser>
        <c:dLbls>
          <c:showLegendKey val="0"/>
          <c:showVal val="0"/>
          <c:showCatName val="0"/>
          <c:showSerName val="0"/>
          <c:showPercent val="0"/>
          <c:showBubbleSize val="0"/>
        </c:dLbls>
        <c:smooth val="0"/>
        <c:axId val="104642816"/>
        <c:axId val="104649088"/>
      </c:lineChart>
      <c:dateAx>
        <c:axId val="104642816"/>
        <c:scaling>
          <c:orientation val="minMax"/>
        </c:scaling>
        <c:delete val="0"/>
        <c:axPos val="b"/>
        <c:title>
          <c:tx>
            <c:rich>
              <a:bodyPr/>
              <a:lstStyle/>
              <a:p>
                <a:pPr>
                  <a:defRPr/>
                </a:pPr>
                <a:r>
                  <a:rPr lang="en-GB"/>
                  <a:t>Week Beginning</a:t>
                </a:r>
              </a:p>
            </c:rich>
          </c:tx>
          <c:layout>
            <c:manualLayout>
              <c:xMode val="edge"/>
              <c:yMode val="edge"/>
              <c:x val="0.41750747804657767"/>
              <c:y val="0.92784625375191299"/>
            </c:manualLayout>
          </c:layout>
          <c:overlay val="0"/>
        </c:title>
        <c:numFmt formatCode="m/d/yyyy" sourceLinked="1"/>
        <c:majorTickMark val="out"/>
        <c:minorTickMark val="none"/>
        <c:tickLblPos val="nextTo"/>
        <c:crossAx val="104649088"/>
        <c:crosses val="autoZero"/>
        <c:auto val="1"/>
        <c:lblOffset val="100"/>
        <c:baseTimeUnit val="days"/>
      </c:dateAx>
      <c:valAx>
        <c:axId val="104649088"/>
        <c:scaling>
          <c:orientation val="minMax"/>
        </c:scaling>
        <c:delete val="0"/>
        <c:axPos val="l"/>
        <c:majorGridlines/>
        <c:title>
          <c:tx>
            <c:rich>
              <a:bodyPr rot="-5400000" vert="horz"/>
              <a:lstStyle/>
              <a:p>
                <a:pPr>
                  <a:defRPr/>
                </a:pPr>
                <a:r>
                  <a:rPr lang="en-GB"/>
                  <a:t>Number of Messages</a:t>
                </a:r>
              </a:p>
            </c:rich>
          </c:tx>
          <c:layout>
            <c:manualLayout>
              <c:xMode val="edge"/>
              <c:yMode val="edge"/>
              <c:x val="1.5500301525450075E-2"/>
              <c:y val="0.31892053391939329"/>
            </c:manualLayout>
          </c:layout>
          <c:overlay val="0"/>
        </c:title>
        <c:numFmt formatCode="General" sourceLinked="1"/>
        <c:majorTickMark val="out"/>
        <c:minorTickMark val="none"/>
        <c:tickLblPos val="nextTo"/>
        <c:crossAx val="104642816"/>
        <c:crosses val="autoZero"/>
        <c:crossBetween val="between"/>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Planned Outages 2022/2023</a:t>
            </a:r>
          </a:p>
        </c:rich>
      </c:tx>
      <c:overlay val="0"/>
    </c:title>
    <c:autoTitleDeleted val="0"/>
    <c:plotArea>
      <c:layout>
        <c:manualLayout>
          <c:layoutTarget val="inner"/>
          <c:xMode val="edge"/>
          <c:yMode val="edge"/>
          <c:x val="0.11066847112860892"/>
          <c:y val="0.20168783632504284"/>
          <c:w val="0.87891486220472437"/>
          <c:h val="0.60935255263439203"/>
        </c:manualLayout>
      </c:layout>
      <c:lineChart>
        <c:grouping val="standard"/>
        <c:varyColors val="0"/>
        <c:dLbls>
          <c:showLegendKey val="0"/>
          <c:showVal val="0"/>
          <c:showCatName val="0"/>
          <c:showSerName val="0"/>
          <c:showPercent val="0"/>
          <c:showBubbleSize val="0"/>
        </c:dLbls>
        <c:marker val="1"/>
        <c:smooth val="0"/>
        <c:axId val="109667456"/>
        <c:axId val="109669760"/>
      </c:lineChart>
      <c:catAx>
        <c:axId val="109667456"/>
        <c:scaling>
          <c:orientation val="minMax"/>
        </c:scaling>
        <c:delete val="0"/>
        <c:axPos val="b"/>
        <c:title>
          <c:tx>
            <c:rich>
              <a:bodyPr/>
              <a:lstStyle/>
              <a:p>
                <a:pPr>
                  <a:defRPr/>
                </a:pPr>
                <a:r>
                  <a:rPr lang="en-US"/>
                  <a:t>Month</a:t>
                </a:r>
              </a:p>
            </c:rich>
          </c:tx>
          <c:layout>
            <c:manualLayout>
              <c:xMode val="edge"/>
              <c:yMode val="edge"/>
              <c:x val="0.5018863188976378"/>
              <c:y val="0.89669433365419471"/>
            </c:manualLayout>
          </c:layout>
          <c:overlay val="0"/>
        </c:title>
        <c:numFmt formatCode="General" sourceLinked="0"/>
        <c:majorTickMark val="out"/>
        <c:minorTickMark val="none"/>
        <c:tickLblPos val="nextTo"/>
        <c:crossAx val="109669760"/>
        <c:crosses val="autoZero"/>
        <c:auto val="1"/>
        <c:lblAlgn val="ctr"/>
        <c:lblOffset val="100"/>
        <c:noMultiLvlLbl val="0"/>
      </c:catAx>
      <c:valAx>
        <c:axId val="109669760"/>
        <c:scaling>
          <c:orientation val="minMax"/>
        </c:scaling>
        <c:delete val="0"/>
        <c:axPos val="l"/>
        <c:majorGridlines/>
        <c:title>
          <c:tx>
            <c:rich>
              <a:bodyPr rot="-5400000" vert="horz"/>
              <a:lstStyle/>
              <a:p>
                <a:pPr>
                  <a:defRPr/>
                </a:pPr>
                <a:r>
                  <a:rPr lang="en-US"/>
                  <a:t>Number</a:t>
                </a:r>
              </a:p>
            </c:rich>
          </c:tx>
          <c:layout>
            <c:manualLayout>
              <c:xMode val="edge"/>
              <c:yMode val="edge"/>
              <c:x val="1.6666666666666666E-2"/>
              <c:y val="0.40157105209100868"/>
            </c:manualLayout>
          </c:layout>
          <c:overlay val="0"/>
        </c:title>
        <c:numFmt formatCode="General" sourceLinked="1"/>
        <c:majorTickMark val="out"/>
        <c:minorTickMark val="none"/>
        <c:tickLblPos val="nextTo"/>
        <c:crossAx val="109667456"/>
        <c:crosses val="autoZero"/>
        <c:crossBetween val="between"/>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9FEC4-D69E-4C61-9587-696253973D75}" type="datetimeFigureOut">
              <a:rPr lang="en-IE" smtClean="0"/>
              <a:t>20/06/2023</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D78F99-81A9-491F-8D22-DADDBBD731F7}" type="slidenum">
              <a:rPr lang="en-IE" smtClean="0"/>
              <a:t>‹#›</a:t>
            </a:fld>
            <a:endParaRPr lang="en-IE"/>
          </a:p>
        </p:txBody>
      </p:sp>
    </p:spTree>
    <p:extLst>
      <p:ext uri="{BB962C8B-B14F-4D97-AF65-F5344CB8AC3E}">
        <p14:creationId xmlns:p14="http://schemas.microsoft.com/office/powerpoint/2010/main" val="171419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
            <a:ext cx="9143996" cy="6857997"/>
          </a:xfrm>
          <a:prstGeom prst="rect">
            <a:avLst/>
          </a:prstGeom>
          <a:noFill/>
          <a:ln>
            <a:noFill/>
          </a:ln>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845" y="286041"/>
            <a:ext cx="2591999" cy="1046019"/>
          </a:xfrm>
          <a:prstGeom prst="rect">
            <a:avLst/>
          </a:prstGeom>
        </p:spPr>
      </p:pic>
      <p:sp>
        <p:nvSpPr>
          <p:cNvPr id="2" name="Title 1"/>
          <p:cNvSpPr>
            <a:spLocks noGrp="1"/>
          </p:cNvSpPr>
          <p:nvPr>
            <p:ph type="ctrTitle"/>
          </p:nvPr>
        </p:nvSpPr>
        <p:spPr>
          <a:xfrm>
            <a:off x="1623545" y="1358537"/>
            <a:ext cx="4032000" cy="1591036"/>
          </a:xfrm>
        </p:spPr>
        <p:txBody>
          <a:bodyPr bIns="36000" anchor="b">
            <a:normAutofit/>
          </a:bodyPr>
          <a:lstStyle>
            <a:lvl1pPr algn="l">
              <a:lnSpc>
                <a:spcPct val="90000"/>
              </a:lnSpc>
              <a:defRPr sz="3200" b="0" baseline="0">
                <a:solidFill>
                  <a:schemeClr val="tx1"/>
                </a:solidFill>
              </a:defRPr>
            </a:lvl1pPr>
          </a:lstStyle>
          <a:p>
            <a:r>
              <a:rPr lang="en-US"/>
              <a:t>Click to edit Master title style</a:t>
            </a:r>
            <a:endParaRPr lang="en-IE" dirty="0"/>
          </a:p>
        </p:txBody>
      </p:sp>
      <p:sp>
        <p:nvSpPr>
          <p:cNvPr id="3" name="Subtitle 2"/>
          <p:cNvSpPr>
            <a:spLocks noGrp="1"/>
          </p:cNvSpPr>
          <p:nvPr>
            <p:ph type="subTitle" idx="1"/>
          </p:nvPr>
        </p:nvSpPr>
        <p:spPr>
          <a:xfrm>
            <a:off x="1623545" y="2890838"/>
            <a:ext cx="4032000" cy="1001712"/>
          </a:xfrm>
        </p:spPr>
        <p:txBody>
          <a:bodyPr tIns="36000"/>
          <a:lstStyle>
            <a:lvl1pPr marL="0" indent="0" algn="l">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sp>
        <p:nvSpPr>
          <p:cNvPr id="4" name="Date Placeholder 3"/>
          <p:cNvSpPr>
            <a:spLocks noGrp="1"/>
          </p:cNvSpPr>
          <p:nvPr>
            <p:ph type="dt" sz="half" idx="10"/>
          </p:nvPr>
        </p:nvSpPr>
        <p:spPr/>
        <p:txBody>
          <a:bodyPr/>
          <a:lstStyle>
            <a:lvl1pPr>
              <a:defRPr>
                <a:solidFill>
                  <a:schemeClr val="tx2"/>
                </a:solidFill>
              </a:defRPr>
            </a:lvl1pPr>
          </a:lstStyle>
          <a:p>
            <a:fld id="{380F0368-ED71-4380-8A0A-C8EC1E4B6E2D}" type="datetimeFigureOut">
              <a:rPr lang="en-IE" smtClean="0"/>
              <a:pPr/>
              <a:t>20/06/2023</a:t>
            </a:fld>
            <a:endParaRPr lang="en-IE"/>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A13BAFD-C6E1-49C5-8C3D-26FF884B8F3D}" type="slidenum">
              <a:rPr lang="en-IE" smtClean="0"/>
              <a:pPr/>
              <a:t>‹#›</a:t>
            </a:fld>
            <a:endParaRPr lang="en-IE"/>
          </a:p>
        </p:txBody>
      </p:sp>
    </p:spTree>
    <p:extLst>
      <p:ext uri="{BB962C8B-B14F-4D97-AF65-F5344CB8AC3E}">
        <p14:creationId xmlns:p14="http://schemas.microsoft.com/office/powerpoint/2010/main" val="258272520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8" name="Content Placeholder 7"/>
          <p:cNvSpPr>
            <a:spLocks noGrp="1"/>
          </p:cNvSpPr>
          <p:nvPr>
            <p:ph sz="quarter" idx="13" hasCustomPrompt="1"/>
          </p:nvPr>
        </p:nvSpPr>
        <p:spPr>
          <a:xfrm>
            <a:off x="386954" y="1332000"/>
            <a:ext cx="8372475" cy="4697413"/>
          </a:xfrm>
          <a:prstGeom prst="rect">
            <a:avLst/>
          </a:prstGeom>
        </p:spPr>
        <p:txBody>
          <a:bodyPr/>
          <a:lstStyle>
            <a:lvl1pPr marL="216000" indent="-129600">
              <a:spcBef>
                <a:spcPts val="225"/>
              </a:spcBef>
              <a:spcAft>
                <a:spcPts val="225"/>
              </a:spcAft>
              <a:buClr>
                <a:srgbClr val="002060"/>
              </a:buClr>
              <a:buFont typeface="Arial" panose="020B0604020202020204" pitchFamily="34" charset="0"/>
              <a:buChar char="•"/>
              <a:defRPr sz="1050"/>
            </a:lvl1pPr>
            <a:lvl2pPr marL="432000" indent="-128588">
              <a:buSzPct val="60000"/>
              <a:buFont typeface="Courier New" panose="02070309020205020404" pitchFamily="49" charset="0"/>
              <a:buChar char="o"/>
              <a:defRPr sz="1050"/>
            </a:lvl2pPr>
            <a:lvl3pPr marL="648000" indent="-128588">
              <a:spcBef>
                <a:spcPts val="225"/>
              </a:spcBef>
              <a:spcAft>
                <a:spcPts val="225"/>
              </a:spcAft>
              <a:buSzPct val="80000"/>
              <a:buFont typeface="Wingdings" panose="05000000000000000000" pitchFamily="2" charset="2"/>
              <a:buChar char="§"/>
              <a:defRPr sz="1050"/>
            </a:lvl3pPr>
            <a:lvl4pPr marL="864000" indent="-128588">
              <a:buSzPct val="50000"/>
              <a:buFont typeface="Wingdings" panose="05000000000000000000" pitchFamily="2" charset="2"/>
              <a:buChar char="q"/>
              <a:defRPr sz="1050"/>
            </a:lvl4pPr>
            <a:lvl5pPr marL="1080000" indent="-128588">
              <a:buSzPct val="60000"/>
              <a:buFont typeface="Wingdings" panose="05000000000000000000" pitchFamily="2" charset="2"/>
              <a:buChar char="Ø"/>
              <a:defRPr sz="10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4"/>
          </p:nvPr>
        </p:nvSpPr>
        <p:spPr/>
        <p:txBody>
          <a:bodyPr/>
          <a:lstStyle>
            <a:lvl1pPr algn="ctr">
              <a:defRPr/>
            </a:lvl1pPr>
          </a:lstStyle>
          <a:p>
            <a:fld id="{380F0368-ED71-4380-8A0A-C8EC1E4B6E2D}" type="datetimeFigureOut">
              <a:rPr lang="en-IE" smtClean="0"/>
              <a:pPr/>
              <a:t>20/06/2023</a:t>
            </a:fld>
            <a:endParaRPr lang="en-IE"/>
          </a:p>
        </p:txBody>
      </p:sp>
      <p:sp>
        <p:nvSpPr>
          <p:cNvPr id="9" name="Footer Placeholder 8"/>
          <p:cNvSpPr>
            <a:spLocks noGrp="1"/>
          </p:cNvSpPr>
          <p:nvPr>
            <p:ph type="ftr" sz="quarter" idx="15"/>
          </p:nvPr>
        </p:nvSpPr>
        <p:spPr/>
        <p:txBody>
          <a:bodyPr/>
          <a:lstStyle>
            <a:lvl1pPr algn="ctr">
              <a:defRPr/>
            </a:lvl1pPr>
          </a:lstStyle>
          <a:p>
            <a:endParaRPr lang="en-IE"/>
          </a:p>
        </p:txBody>
      </p:sp>
      <p:sp>
        <p:nvSpPr>
          <p:cNvPr id="10" name="Slide Number Placeholder 9"/>
          <p:cNvSpPr>
            <a:spLocks noGrp="1"/>
          </p:cNvSpPr>
          <p:nvPr>
            <p:ph type="sldNum" sz="quarter" idx="16"/>
          </p:nvPr>
        </p:nvSpPr>
        <p:spPr/>
        <p:txBody>
          <a:bodyPr/>
          <a:lstStyle>
            <a:lvl1pPr algn="ctr">
              <a:defRPr/>
            </a:lvl1pPr>
          </a:lstStyle>
          <a:p>
            <a:fld id="{4A13BAFD-C6E1-49C5-8C3D-26FF884B8F3D}" type="slidenum">
              <a:rPr lang="en-IE" smtClean="0"/>
              <a:pPr/>
              <a:t>‹#›</a:t>
            </a:fld>
            <a:endParaRPr lang="en-IE"/>
          </a:p>
        </p:txBody>
      </p:sp>
    </p:spTree>
    <p:extLst>
      <p:ext uri="{BB962C8B-B14F-4D97-AF65-F5344CB8AC3E}">
        <p14:creationId xmlns:p14="http://schemas.microsoft.com/office/powerpoint/2010/main" val="147349955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 y="1714"/>
            <a:ext cx="9146288" cy="6856287"/>
          </a:xfrm>
          <a:prstGeom prst="rect">
            <a:avLst/>
          </a:prstGeom>
        </p:spPr>
      </p:pic>
      <p:sp>
        <p:nvSpPr>
          <p:cNvPr id="2" name="Title 1"/>
          <p:cNvSpPr>
            <a:spLocks noGrp="1"/>
          </p:cNvSpPr>
          <p:nvPr>
            <p:ph type="title"/>
          </p:nvPr>
        </p:nvSpPr>
        <p:spPr>
          <a:xfrm>
            <a:off x="813979" y="81238"/>
            <a:ext cx="6913178" cy="2852737"/>
          </a:xfrm>
        </p:spPr>
        <p:txBody>
          <a:bodyPr anchor="b"/>
          <a:lstStyle>
            <a:lvl1pPr>
              <a:defRPr sz="1875">
                <a:solidFill>
                  <a:srgbClr val="002060"/>
                </a:solidFill>
              </a:defRPr>
            </a:lvl1pPr>
          </a:lstStyle>
          <a:p>
            <a:r>
              <a:rPr lang="en-US"/>
              <a:t>Click to edit Master title style</a:t>
            </a:r>
            <a:endParaRPr lang="en-IE"/>
          </a:p>
        </p:txBody>
      </p:sp>
      <p:sp>
        <p:nvSpPr>
          <p:cNvPr id="3" name="Text Placeholder 2"/>
          <p:cNvSpPr>
            <a:spLocks noGrp="1"/>
          </p:cNvSpPr>
          <p:nvPr>
            <p:ph type="body" idx="1"/>
          </p:nvPr>
        </p:nvSpPr>
        <p:spPr>
          <a:xfrm>
            <a:off x="813979" y="2830334"/>
            <a:ext cx="6913178" cy="1500187"/>
          </a:xfrm>
          <a:prstGeom prst="rect">
            <a:avLst/>
          </a:prstGeom>
        </p:spPr>
        <p:txBody>
          <a:bodyPr/>
          <a:lstStyle>
            <a:lvl1pPr marL="0" indent="0">
              <a:buNone/>
              <a:defRPr sz="1350">
                <a:solidFill>
                  <a:schemeClr val="accent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3256" y="6467159"/>
            <a:ext cx="918631" cy="259825"/>
          </a:xfrm>
        </p:spPr>
        <p:txBody>
          <a:bodyPr/>
          <a:lstStyle>
            <a:lvl1pPr algn="ctr">
              <a:defRPr/>
            </a:lvl1pPr>
          </a:lstStyle>
          <a:p>
            <a:fld id="{380F0368-ED71-4380-8A0A-C8EC1E4B6E2D}" type="datetimeFigureOut">
              <a:rPr lang="en-IE" smtClean="0"/>
              <a:pPr/>
              <a:t>20/06/2023</a:t>
            </a:fld>
            <a:endParaRPr lang="en-IE"/>
          </a:p>
        </p:txBody>
      </p:sp>
      <p:sp>
        <p:nvSpPr>
          <p:cNvPr id="5" name="Footer Placeholder 4"/>
          <p:cNvSpPr>
            <a:spLocks noGrp="1"/>
          </p:cNvSpPr>
          <p:nvPr>
            <p:ph type="ftr" sz="quarter" idx="11"/>
          </p:nvPr>
        </p:nvSpPr>
        <p:spPr>
          <a:xfrm>
            <a:off x="813980" y="6480487"/>
            <a:ext cx="2210667" cy="255326"/>
          </a:xfrm>
        </p:spPr>
        <p:txBody>
          <a:bodyPr/>
          <a:lstStyle>
            <a:lvl1pPr algn="ctr">
              <a:defRPr/>
            </a:lvl1pPr>
          </a:lstStyle>
          <a:p>
            <a:endParaRPr lang="en-IE"/>
          </a:p>
        </p:txBody>
      </p:sp>
      <p:sp>
        <p:nvSpPr>
          <p:cNvPr id="6" name="Slide Number Placeholder 5"/>
          <p:cNvSpPr>
            <a:spLocks noGrp="1"/>
          </p:cNvSpPr>
          <p:nvPr>
            <p:ph type="sldNum" sz="quarter" idx="12"/>
          </p:nvPr>
        </p:nvSpPr>
        <p:spPr/>
        <p:txBody>
          <a:bodyPr/>
          <a:lstStyle>
            <a:lvl1pPr algn="ctr">
              <a:defRPr/>
            </a:lvl1pPr>
          </a:lstStyle>
          <a:p>
            <a:fld id="{4A13BAFD-C6E1-49C5-8C3D-26FF884B8F3D}" type="slidenum">
              <a:rPr lang="en-IE" smtClean="0"/>
              <a:pPr/>
              <a:t>‹#›</a:t>
            </a:fld>
            <a:endParaRPr lang="en-IE"/>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4662" y="5884268"/>
            <a:ext cx="1403999" cy="755457"/>
          </a:xfrm>
          <a:prstGeom prst="rect">
            <a:avLst/>
          </a:prstGeom>
        </p:spPr>
      </p:pic>
    </p:spTree>
    <p:extLst>
      <p:ext uri="{BB962C8B-B14F-4D97-AF65-F5344CB8AC3E}">
        <p14:creationId xmlns:p14="http://schemas.microsoft.com/office/powerpoint/2010/main" val="2272141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Divider Blend">
    <p:bg>
      <p:bgPr>
        <a:gradFill>
          <a:gsLst>
            <a:gs pos="0">
              <a:srgbClr val="0D134F"/>
            </a:gs>
            <a:gs pos="35000">
              <a:srgbClr val="467BBC"/>
            </a:gs>
            <a:gs pos="92000">
              <a:srgbClr val="B6BF00"/>
            </a:gs>
            <a:gs pos="58000">
              <a:srgbClr val="009FDF"/>
            </a:gs>
            <a:gs pos="100000">
              <a:srgbClr val="FFD600"/>
            </a:gs>
          </a:gsLst>
          <a:lin ang="193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77AA58-0DF8-459F-A67A-15B9B6311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 y="1714"/>
            <a:ext cx="9146288" cy="685628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4662" y="5884267"/>
            <a:ext cx="1403999" cy="755458"/>
          </a:xfrm>
          <a:prstGeom prst="rect">
            <a:avLst/>
          </a:prstGeom>
        </p:spPr>
      </p:pic>
      <p:sp>
        <p:nvSpPr>
          <p:cNvPr id="2" name="Title 1"/>
          <p:cNvSpPr>
            <a:spLocks noGrp="1"/>
          </p:cNvSpPr>
          <p:nvPr>
            <p:ph type="title"/>
          </p:nvPr>
        </p:nvSpPr>
        <p:spPr>
          <a:xfrm>
            <a:off x="809560" y="81238"/>
            <a:ext cx="6917597" cy="2852737"/>
          </a:xfrm>
        </p:spPr>
        <p:txBody>
          <a:bodyPr anchor="b"/>
          <a:lstStyle>
            <a:lvl1pPr>
              <a:defRPr sz="1875">
                <a:solidFill>
                  <a:schemeClr val="tx2"/>
                </a:solidFill>
              </a:defRPr>
            </a:lvl1pPr>
          </a:lstStyle>
          <a:p>
            <a:r>
              <a:rPr lang="en-US"/>
              <a:t>Click to edit Master title style</a:t>
            </a:r>
            <a:endParaRPr lang="en-IE"/>
          </a:p>
        </p:txBody>
      </p:sp>
      <p:sp>
        <p:nvSpPr>
          <p:cNvPr id="3" name="Text Placeholder 2"/>
          <p:cNvSpPr>
            <a:spLocks noGrp="1"/>
          </p:cNvSpPr>
          <p:nvPr>
            <p:ph type="body" idx="1"/>
          </p:nvPr>
        </p:nvSpPr>
        <p:spPr>
          <a:xfrm>
            <a:off x="809560" y="2830334"/>
            <a:ext cx="6917597" cy="1500187"/>
          </a:xfrm>
          <a:prstGeom prst="rect">
            <a:avLst/>
          </a:prstGeom>
        </p:spPr>
        <p:txBody>
          <a:bodyPr/>
          <a:lstStyle>
            <a:lvl1pPr marL="0" indent="0">
              <a:buNone/>
              <a:defRPr sz="1350">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3256" y="6467159"/>
            <a:ext cx="918631" cy="259825"/>
          </a:xfrm>
        </p:spPr>
        <p:txBody>
          <a:bodyPr/>
          <a:lstStyle>
            <a:lvl1pPr algn="ctr">
              <a:defRPr>
                <a:solidFill>
                  <a:schemeClr val="tx1"/>
                </a:solidFill>
              </a:defRPr>
            </a:lvl1pPr>
          </a:lstStyle>
          <a:p>
            <a:fld id="{380F0368-ED71-4380-8A0A-C8EC1E4B6E2D}" type="datetimeFigureOut">
              <a:rPr lang="en-IE" smtClean="0"/>
              <a:pPr/>
              <a:t>20/06/2023</a:t>
            </a:fld>
            <a:endParaRPr lang="en-IE"/>
          </a:p>
        </p:txBody>
      </p:sp>
      <p:sp>
        <p:nvSpPr>
          <p:cNvPr id="5" name="Footer Placeholder 4"/>
          <p:cNvSpPr>
            <a:spLocks noGrp="1"/>
          </p:cNvSpPr>
          <p:nvPr>
            <p:ph type="ftr" sz="quarter" idx="11"/>
          </p:nvPr>
        </p:nvSpPr>
        <p:spPr>
          <a:xfrm>
            <a:off x="809560" y="6480487"/>
            <a:ext cx="2235926" cy="255326"/>
          </a:xfrm>
        </p:spPr>
        <p:txBody>
          <a:bodyPr/>
          <a:lstStyle>
            <a:lvl1pPr algn="ctr">
              <a:defRPr>
                <a:solidFill>
                  <a:schemeClr val="tx1"/>
                </a:solidFill>
              </a:defRPr>
            </a:lvl1pPr>
          </a:lstStyle>
          <a:p>
            <a:endParaRPr lang="en-IE"/>
          </a:p>
        </p:txBody>
      </p:sp>
      <p:sp>
        <p:nvSpPr>
          <p:cNvPr id="6" name="Slide Number Placeholder 5"/>
          <p:cNvSpPr>
            <a:spLocks noGrp="1"/>
          </p:cNvSpPr>
          <p:nvPr>
            <p:ph type="sldNum" sz="quarter" idx="12"/>
          </p:nvPr>
        </p:nvSpPr>
        <p:spPr/>
        <p:txBody>
          <a:bodyPr/>
          <a:lstStyle>
            <a:lvl1pPr algn="ctr">
              <a:defRPr>
                <a:solidFill>
                  <a:schemeClr val="tx1"/>
                </a:solidFill>
              </a:defRPr>
            </a:lvl1pPr>
          </a:lstStyle>
          <a:p>
            <a:fld id="{4A13BAFD-C6E1-49C5-8C3D-26FF884B8F3D}" type="slidenum">
              <a:rPr lang="en-IE" smtClean="0"/>
              <a:pPr/>
              <a:t>‹#›</a:t>
            </a:fld>
            <a:endParaRPr lang="en-IE"/>
          </a:p>
        </p:txBody>
      </p:sp>
    </p:spTree>
    <p:extLst>
      <p:ext uri="{BB962C8B-B14F-4D97-AF65-F5344CB8AC3E}">
        <p14:creationId xmlns:p14="http://schemas.microsoft.com/office/powerpoint/2010/main" val="1744498442"/>
      </p:ext>
    </p:extLst>
  </p:cSld>
  <p:clrMapOvr>
    <a:masterClrMapping/>
  </p:clrMapOvr>
  <p:extLst>
    <p:ext uri="{DCECCB84-F9BA-43D5-87BE-67443E8EF086}">
      <p15:sldGuideLst xmlns:p15="http://schemas.microsoft.com/office/powerpoint/2012/main">
        <p15:guide id="1" orient="horz" pos="3872">
          <p15:clr>
            <a:srgbClr val="FBAE40"/>
          </p15:clr>
        </p15:guide>
        <p15:guide id="2" orient="horz" pos="4091">
          <p15:clr>
            <a:srgbClr val="FBAE40"/>
          </p15:clr>
        </p15:guide>
        <p15:guide id="3" pos="7256">
          <p15:clr>
            <a:srgbClr val="FBAE40"/>
          </p15:clr>
        </p15:guide>
        <p15:guide id="4" pos="63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785" y="221194"/>
            <a:ext cx="7176600" cy="711736"/>
          </a:xfrm>
        </p:spPr>
        <p:txBody>
          <a:bodyPr/>
          <a:lstStyle/>
          <a:p>
            <a:r>
              <a:rPr lang="en-US"/>
              <a:t>Click to edit Master title style</a:t>
            </a:r>
            <a:endParaRPr lang="en-IE"/>
          </a:p>
        </p:txBody>
      </p:sp>
      <p:sp>
        <p:nvSpPr>
          <p:cNvPr id="3" name="Content Placeholder 2"/>
          <p:cNvSpPr>
            <a:spLocks noGrp="1"/>
          </p:cNvSpPr>
          <p:nvPr>
            <p:ph sz="half" idx="1"/>
          </p:nvPr>
        </p:nvSpPr>
        <p:spPr>
          <a:xfrm>
            <a:off x="381784" y="1357459"/>
            <a:ext cx="4058057" cy="4732255"/>
          </a:xfrm>
          <a:prstGeom prst="rect">
            <a:avLst/>
          </a:prstGeo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52127" y="1357459"/>
            <a:ext cx="4104517" cy="4732255"/>
          </a:xfrm>
          <a:prstGeom prst="rect">
            <a:avLst/>
          </a:prstGeo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9" name="Date Placeholder 8"/>
          <p:cNvSpPr>
            <a:spLocks noGrp="1"/>
          </p:cNvSpPr>
          <p:nvPr>
            <p:ph type="dt" sz="half" idx="10"/>
          </p:nvPr>
        </p:nvSpPr>
        <p:spPr/>
        <p:txBody>
          <a:bodyPr/>
          <a:lstStyle>
            <a:lvl1pPr algn="ctr">
              <a:defRPr/>
            </a:lvl1pPr>
          </a:lstStyle>
          <a:p>
            <a:fld id="{380F0368-ED71-4380-8A0A-C8EC1E4B6E2D}" type="datetimeFigureOut">
              <a:rPr lang="en-IE" smtClean="0"/>
              <a:pPr/>
              <a:t>20/06/2023</a:t>
            </a:fld>
            <a:endParaRPr lang="en-IE"/>
          </a:p>
        </p:txBody>
      </p:sp>
      <p:sp>
        <p:nvSpPr>
          <p:cNvPr id="10" name="Footer Placeholder 9"/>
          <p:cNvSpPr>
            <a:spLocks noGrp="1"/>
          </p:cNvSpPr>
          <p:nvPr>
            <p:ph type="ftr" sz="quarter" idx="11"/>
          </p:nvPr>
        </p:nvSpPr>
        <p:spPr/>
        <p:txBody>
          <a:bodyPr/>
          <a:lstStyle>
            <a:lvl1pPr algn="ctr">
              <a:defRPr/>
            </a:lvl1pPr>
          </a:lstStyle>
          <a:p>
            <a:endParaRPr lang="en-IE"/>
          </a:p>
        </p:txBody>
      </p:sp>
      <p:sp>
        <p:nvSpPr>
          <p:cNvPr id="11" name="Slide Number Placeholder 10"/>
          <p:cNvSpPr>
            <a:spLocks noGrp="1"/>
          </p:cNvSpPr>
          <p:nvPr>
            <p:ph type="sldNum" sz="quarter" idx="12"/>
          </p:nvPr>
        </p:nvSpPr>
        <p:spPr/>
        <p:txBody>
          <a:bodyPr/>
          <a:lstStyle>
            <a:lvl1pPr algn="ctr">
              <a:defRPr/>
            </a:lvl1pPr>
          </a:lstStyle>
          <a:p>
            <a:fld id="{4A13BAFD-C6E1-49C5-8C3D-26FF884B8F3D}" type="slidenum">
              <a:rPr lang="en-IE" smtClean="0"/>
              <a:pPr/>
              <a:t>‹#›</a:t>
            </a:fld>
            <a:endParaRPr lang="en-IE"/>
          </a:p>
        </p:txBody>
      </p:sp>
    </p:spTree>
    <p:extLst>
      <p:ext uri="{BB962C8B-B14F-4D97-AF65-F5344CB8AC3E}">
        <p14:creationId xmlns:p14="http://schemas.microsoft.com/office/powerpoint/2010/main" val="3027233897"/>
      </p:ext>
    </p:extLst>
  </p:cSld>
  <p:clrMapOvr>
    <a:masterClrMapping/>
  </p:clrMapOvr>
  <p:extLst>
    <p:ext uri="{DCECCB84-F9BA-43D5-87BE-67443E8EF086}">
      <p15:sldGuideLst xmlns:p15="http://schemas.microsoft.com/office/powerpoint/2012/main">
        <p15:guide id="1" pos="3477">
          <p15:clr>
            <a:srgbClr val="FBAE40"/>
          </p15:clr>
        </p15:guide>
        <p15:guide id="2" pos="3729">
          <p15:clr>
            <a:srgbClr val="FBAE40"/>
          </p15:clr>
        </p15:guide>
        <p15:guide id="3" pos="39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953" y="1071156"/>
            <a:ext cx="3889436" cy="714103"/>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386953" y="1785259"/>
            <a:ext cx="3889436" cy="42970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573656" y="1071156"/>
            <a:ext cx="4185773" cy="714103"/>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573656" y="1785259"/>
            <a:ext cx="4185773" cy="42970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0" name="Title 9"/>
          <p:cNvSpPr>
            <a:spLocks noGrp="1"/>
          </p:cNvSpPr>
          <p:nvPr>
            <p:ph type="title"/>
          </p:nvPr>
        </p:nvSpPr>
        <p:spPr/>
        <p:txBody>
          <a:bodyPr/>
          <a:lstStyle/>
          <a:p>
            <a:r>
              <a:rPr lang="en-US"/>
              <a:t>Click to edit Master title style</a:t>
            </a:r>
            <a:endParaRPr lang="en-IE"/>
          </a:p>
        </p:txBody>
      </p:sp>
      <p:sp>
        <p:nvSpPr>
          <p:cNvPr id="2" name="Date Placeholder 1"/>
          <p:cNvSpPr>
            <a:spLocks noGrp="1"/>
          </p:cNvSpPr>
          <p:nvPr>
            <p:ph type="dt" sz="half" idx="10"/>
          </p:nvPr>
        </p:nvSpPr>
        <p:spPr/>
        <p:txBody>
          <a:bodyPr/>
          <a:lstStyle>
            <a:lvl1pPr algn="ctr">
              <a:defRPr/>
            </a:lvl1pPr>
          </a:lstStyle>
          <a:p>
            <a:fld id="{380F0368-ED71-4380-8A0A-C8EC1E4B6E2D}" type="datetimeFigureOut">
              <a:rPr lang="en-IE" smtClean="0"/>
              <a:pPr/>
              <a:t>20/06/2023</a:t>
            </a:fld>
            <a:endParaRPr lang="en-IE"/>
          </a:p>
        </p:txBody>
      </p:sp>
      <p:sp>
        <p:nvSpPr>
          <p:cNvPr id="11" name="Footer Placeholder 10"/>
          <p:cNvSpPr>
            <a:spLocks noGrp="1"/>
          </p:cNvSpPr>
          <p:nvPr>
            <p:ph type="ftr" sz="quarter" idx="11"/>
          </p:nvPr>
        </p:nvSpPr>
        <p:spPr/>
        <p:txBody>
          <a:bodyPr/>
          <a:lstStyle>
            <a:lvl1pPr algn="ctr">
              <a:defRPr/>
            </a:lvl1pPr>
          </a:lstStyle>
          <a:p>
            <a:endParaRPr lang="en-IE"/>
          </a:p>
        </p:txBody>
      </p:sp>
      <p:sp>
        <p:nvSpPr>
          <p:cNvPr id="12" name="Slide Number Placeholder 11"/>
          <p:cNvSpPr>
            <a:spLocks noGrp="1"/>
          </p:cNvSpPr>
          <p:nvPr>
            <p:ph type="sldNum" sz="quarter" idx="12"/>
          </p:nvPr>
        </p:nvSpPr>
        <p:spPr/>
        <p:txBody>
          <a:bodyPr/>
          <a:lstStyle>
            <a:lvl1pPr algn="ctr">
              <a:defRPr/>
            </a:lvl1pPr>
          </a:lstStyle>
          <a:p>
            <a:fld id="{4A13BAFD-C6E1-49C5-8C3D-26FF884B8F3D}" type="slidenum">
              <a:rPr lang="en-IE" smtClean="0"/>
              <a:pPr/>
              <a:t>‹#›</a:t>
            </a:fld>
            <a:endParaRPr lang="en-IE"/>
          </a:p>
        </p:txBody>
      </p:sp>
    </p:spTree>
    <p:extLst>
      <p:ext uri="{BB962C8B-B14F-4D97-AF65-F5344CB8AC3E}">
        <p14:creationId xmlns:p14="http://schemas.microsoft.com/office/powerpoint/2010/main" val="2224289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lvl1pPr algn="ctr">
              <a:defRPr/>
            </a:lvl1pPr>
          </a:lstStyle>
          <a:p>
            <a:fld id="{380F0368-ED71-4380-8A0A-C8EC1E4B6E2D}" type="datetimeFigureOut">
              <a:rPr lang="en-IE" smtClean="0"/>
              <a:pPr/>
              <a:t>20/06/2023</a:t>
            </a:fld>
            <a:endParaRPr lang="en-IE"/>
          </a:p>
        </p:txBody>
      </p:sp>
      <p:sp>
        <p:nvSpPr>
          <p:cNvPr id="4" name="Footer Placeholder 3"/>
          <p:cNvSpPr>
            <a:spLocks noGrp="1"/>
          </p:cNvSpPr>
          <p:nvPr>
            <p:ph type="ftr" sz="quarter" idx="11"/>
          </p:nvPr>
        </p:nvSpPr>
        <p:spPr/>
        <p:txBody>
          <a:bodyPr/>
          <a:lstStyle>
            <a:lvl1pPr algn="ctr">
              <a:defRPr/>
            </a:lvl1pPr>
          </a:lstStyle>
          <a:p>
            <a:endParaRPr lang="en-IE"/>
          </a:p>
        </p:txBody>
      </p:sp>
      <p:sp>
        <p:nvSpPr>
          <p:cNvPr id="5" name="Slide Number Placeholder 4"/>
          <p:cNvSpPr>
            <a:spLocks noGrp="1"/>
          </p:cNvSpPr>
          <p:nvPr>
            <p:ph type="sldNum" sz="quarter" idx="12"/>
          </p:nvPr>
        </p:nvSpPr>
        <p:spPr/>
        <p:txBody>
          <a:bodyPr/>
          <a:lstStyle>
            <a:lvl1pPr algn="ctr">
              <a:defRPr/>
            </a:lvl1pPr>
          </a:lstStyle>
          <a:p>
            <a:fld id="{4A13BAFD-C6E1-49C5-8C3D-26FF884B8F3D}" type="slidenum">
              <a:rPr lang="en-IE" smtClean="0"/>
              <a:pPr/>
              <a:t>‹#›</a:t>
            </a:fld>
            <a:endParaRPr lang="en-IE"/>
          </a:p>
        </p:txBody>
      </p:sp>
    </p:spTree>
    <p:extLst>
      <p:ext uri="{BB962C8B-B14F-4D97-AF65-F5344CB8AC3E}">
        <p14:creationId xmlns:p14="http://schemas.microsoft.com/office/powerpoint/2010/main" val="2549441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fld id="{380F0368-ED71-4380-8A0A-C8EC1E4B6E2D}" type="datetimeFigureOut">
              <a:rPr lang="en-IE" smtClean="0"/>
              <a:pPr/>
              <a:t>20/06/2023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lvl1pPr algn="ctr">
              <a:defRPr/>
            </a:lvl1pPr>
          </a:lstStyle>
          <a:p>
            <a:fld id="{4A13BAFD-C6E1-49C5-8C3D-26FF884B8F3D}" type="slidenum">
              <a:rPr lang="en-IE" smtClean="0"/>
              <a:pPr/>
              <a:t>‹#›</a:t>
            </a:fld>
            <a:endParaRPr lang="en-IE"/>
          </a:p>
        </p:txBody>
      </p:sp>
    </p:spTree>
    <p:extLst>
      <p:ext uri="{BB962C8B-B14F-4D97-AF65-F5344CB8AC3E}">
        <p14:creationId xmlns:p14="http://schemas.microsoft.com/office/powerpoint/2010/main" val="119070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4" name="Date Placeholder 3"/>
          <p:cNvSpPr>
            <a:spLocks noGrp="1"/>
          </p:cNvSpPr>
          <p:nvPr>
            <p:ph type="dt" sz="half" idx="10"/>
          </p:nvPr>
        </p:nvSpPr>
        <p:spPr/>
        <p:txBody>
          <a:bodyPr/>
          <a:lstStyle/>
          <a:p>
            <a:fld id="{380F0368-ED71-4380-8A0A-C8EC1E4B6E2D}" type="datetimeFigureOut">
              <a:rPr lang="en-IE" smtClean="0"/>
              <a:t>20/06/2023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13BAFD-C6E1-49C5-8C3D-26FF884B8F3D}" type="slidenum">
              <a:rPr lang="en-IE" smtClean="0"/>
              <a:t>‹#›</a:t>
            </a:fld>
            <a:endParaRPr lang="en-IE"/>
          </a:p>
        </p:txBody>
      </p:sp>
      <p:sp>
        <p:nvSpPr>
          <p:cNvPr id="8" name="Content Placeholder 7"/>
          <p:cNvSpPr>
            <a:spLocks noGrp="1"/>
          </p:cNvSpPr>
          <p:nvPr>
            <p:ph sz="quarter" idx="13"/>
          </p:nvPr>
        </p:nvSpPr>
        <p:spPr>
          <a:xfrm>
            <a:off x="496800" y="1332000"/>
            <a:ext cx="7307262" cy="469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Tree>
    <p:extLst>
      <p:ext uri="{BB962C8B-B14F-4D97-AF65-F5344CB8AC3E}">
        <p14:creationId xmlns:p14="http://schemas.microsoft.com/office/powerpoint/2010/main" val="265471579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title"/>
          </p:nvPr>
        </p:nvSpPr>
        <p:spPr>
          <a:xfrm>
            <a:off x="1071154" y="81236"/>
            <a:ext cx="6992168" cy="2852737"/>
          </a:xfrm>
        </p:spPr>
        <p:txBody>
          <a:bodyPr anchor="b"/>
          <a:lstStyle>
            <a:lvl1pPr>
              <a:defRPr sz="2500">
                <a:solidFill>
                  <a:schemeClr val="tx1"/>
                </a:solidFill>
              </a:defRPr>
            </a:lvl1pPr>
          </a:lstStyle>
          <a:p>
            <a:r>
              <a:rPr lang="en-US"/>
              <a:t>Click to edit Master title style</a:t>
            </a:r>
            <a:endParaRPr lang="en-IE" dirty="0"/>
          </a:p>
        </p:txBody>
      </p:sp>
      <p:sp>
        <p:nvSpPr>
          <p:cNvPr id="3" name="Text Placeholder 2"/>
          <p:cNvSpPr>
            <a:spLocks noGrp="1"/>
          </p:cNvSpPr>
          <p:nvPr>
            <p:ph type="body" idx="1"/>
          </p:nvPr>
        </p:nvSpPr>
        <p:spPr>
          <a:xfrm>
            <a:off x="1071154" y="2830332"/>
            <a:ext cx="6992168" cy="150018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389425" y="6467157"/>
            <a:ext cx="918631" cy="259825"/>
          </a:xfrm>
        </p:spPr>
        <p:txBody>
          <a:bodyPr/>
          <a:lstStyle/>
          <a:p>
            <a:fld id="{380F0368-ED71-4380-8A0A-C8EC1E4B6E2D}" type="datetimeFigureOut">
              <a:rPr lang="en-IE" smtClean="0"/>
              <a:t>20/06/2023</a:t>
            </a:fld>
            <a:endParaRPr lang="en-IE" dirty="0"/>
          </a:p>
        </p:txBody>
      </p:sp>
      <p:sp>
        <p:nvSpPr>
          <p:cNvPr id="5" name="Footer Placeholder 4"/>
          <p:cNvSpPr>
            <a:spLocks noGrp="1"/>
          </p:cNvSpPr>
          <p:nvPr>
            <p:ph type="ftr" sz="quarter" idx="11"/>
          </p:nvPr>
        </p:nvSpPr>
        <p:spPr>
          <a:xfrm>
            <a:off x="1071154" y="6480487"/>
            <a:ext cx="2235926" cy="255326"/>
          </a:xfrm>
        </p:spPr>
        <p:txBody>
          <a:bodyPr/>
          <a:lstStyle>
            <a:lvl1pPr algn="l">
              <a:defRPr/>
            </a:lvl1pPr>
          </a:lstStyle>
          <a:p>
            <a:endParaRPr lang="en-IE" dirty="0"/>
          </a:p>
        </p:txBody>
      </p:sp>
      <p:sp>
        <p:nvSpPr>
          <p:cNvPr id="6" name="Slide Number Placeholder 5"/>
          <p:cNvSpPr>
            <a:spLocks noGrp="1"/>
          </p:cNvSpPr>
          <p:nvPr>
            <p:ph type="sldNum" sz="quarter" idx="12"/>
          </p:nvPr>
        </p:nvSpPr>
        <p:spPr/>
        <p:txBody>
          <a:bodyPr/>
          <a:lstStyle/>
          <a:p>
            <a:fld id="{4A13BAFD-C6E1-49C5-8C3D-26FF884B8F3D}" type="slidenum">
              <a:rPr lang="en-IE" smtClean="0"/>
              <a:t>‹#›</a:t>
            </a:fld>
            <a:endParaRPr lang="en-IE"/>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056" y="6025979"/>
            <a:ext cx="1462087" cy="590035"/>
          </a:xfrm>
          <a:prstGeom prst="rect">
            <a:avLst/>
          </a:prstGeom>
        </p:spPr>
      </p:pic>
    </p:spTree>
    <p:extLst>
      <p:ext uri="{BB962C8B-B14F-4D97-AF65-F5344CB8AC3E}">
        <p14:creationId xmlns:p14="http://schemas.microsoft.com/office/powerpoint/2010/main" val="2964832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Divider Blend">
    <p:bg>
      <p:bgPr>
        <a:gradFill>
          <a:gsLst>
            <a:gs pos="0">
              <a:srgbClr val="0D134F"/>
            </a:gs>
            <a:gs pos="35000">
              <a:srgbClr val="467BBC"/>
            </a:gs>
            <a:gs pos="92000">
              <a:srgbClr val="B6BF00"/>
            </a:gs>
            <a:gs pos="58000">
              <a:srgbClr val="009FDF"/>
            </a:gs>
            <a:gs pos="100000">
              <a:srgbClr val="FFD600"/>
            </a:gs>
          </a:gsLst>
          <a:lin ang="193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77AA58-0DF8-459F-A67A-15B9B6311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title"/>
          </p:nvPr>
        </p:nvSpPr>
        <p:spPr>
          <a:xfrm>
            <a:off x="1071154" y="81236"/>
            <a:ext cx="6992168" cy="2852737"/>
          </a:xfrm>
        </p:spPr>
        <p:txBody>
          <a:bodyPr anchor="b"/>
          <a:lstStyle>
            <a:lvl1pPr>
              <a:defRPr sz="2500">
                <a:solidFill>
                  <a:schemeClr val="tx2"/>
                </a:solidFill>
              </a:defRPr>
            </a:lvl1pPr>
          </a:lstStyle>
          <a:p>
            <a:r>
              <a:rPr lang="en-US"/>
              <a:t>Click to edit Master title style</a:t>
            </a:r>
            <a:endParaRPr lang="en-IE" dirty="0"/>
          </a:p>
        </p:txBody>
      </p:sp>
      <p:sp>
        <p:nvSpPr>
          <p:cNvPr id="3" name="Text Placeholder 2"/>
          <p:cNvSpPr>
            <a:spLocks noGrp="1"/>
          </p:cNvSpPr>
          <p:nvPr>
            <p:ph type="body" idx="1"/>
          </p:nvPr>
        </p:nvSpPr>
        <p:spPr>
          <a:xfrm>
            <a:off x="1071154" y="2830332"/>
            <a:ext cx="6992168" cy="1500187"/>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071154" y="6480487"/>
            <a:ext cx="2235926" cy="255326"/>
          </a:xfrm>
        </p:spPr>
        <p:txBody>
          <a:bodyPr/>
          <a:lstStyle>
            <a:lvl1pPr algn="l">
              <a:defRPr>
                <a:solidFill>
                  <a:schemeClr val="tx1"/>
                </a:solidFill>
              </a:defRPr>
            </a:lvl1pPr>
          </a:lstStyle>
          <a:p>
            <a:endParaRPr lang="en-I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A13BAFD-C6E1-49C5-8C3D-26FF884B8F3D}" type="slidenum">
              <a:rPr lang="en-IE" smtClean="0"/>
              <a:pPr/>
              <a:t>‹#›</a:t>
            </a:fld>
            <a:endParaRPr lang="en-IE"/>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056" y="6025979"/>
            <a:ext cx="1462086" cy="590035"/>
          </a:xfrm>
          <a:prstGeom prst="rect">
            <a:avLst/>
          </a:prstGeom>
        </p:spPr>
      </p:pic>
      <p:sp>
        <p:nvSpPr>
          <p:cNvPr id="4" name="Date Placeholder 3"/>
          <p:cNvSpPr>
            <a:spLocks noGrp="1"/>
          </p:cNvSpPr>
          <p:nvPr>
            <p:ph type="dt" sz="half" idx="10"/>
          </p:nvPr>
        </p:nvSpPr>
        <p:spPr>
          <a:xfrm>
            <a:off x="6389425" y="6467157"/>
            <a:ext cx="918631" cy="259825"/>
          </a:xfrm>
        </p:spPr>
        <p:txBody>
          <a:bodyPr/>
          <a:lstStyle>
            <a:lvl1pPr>
              <a:defRPr>
                <a:solidFill>
                  <a:schemeClr val="tx1"/>
                </a:solidFill>
              </a:defRPr>
            </a:lvl1pPr>
          </a:lstStyle>
          <a:p>
            <a:fld id="{380F0368-ED71-4380-8A0A-C8EC1E4B6E2D}" type="datetimeFigureOut">
              <a:rPr lang="en-IE" smtClean="0"/>
              <a:pPr/>
              <a:t>20/06/2023</a:t>
            </a:fld>
            <a:endParaRPr lang="en-IE" dirty="0"/>
          </a:p>
        </p:txBody>
      </p:sp>
    </p:spTree>
    <p:extLst>
      <p:ext uri="{BB962C8B-B14F-4D97-AF65-F5344CB8AC3E}">
        <p14:creationId xmlns:p14="http://schemas.microsoft.com/office/powerpoint/2010/main" val="264693616"/>
      </p:ext>
    </p:extLst>
  </p:cSld>
  <p:clrMapOvr>
    <a:masterClrMapping/>
  </p:clrMapOvr>
  <p:extLst>
    <p:ext uri="{DCECCB84-F9BA-43D5-87BE-67443E8EF086}">
      <p15:sldGuideLst xmlns:p15="http://schemas.microsoft.com/office/powerpoint/2012/main">
        <p15:guide id="1" orient="horz" pos="3872" userDrawn="1">
          <p15:clr>
            <a:srgbClr val="FBAE40"/>
          </p15:clr>
        </p15:guide>
        <p15:guide id="2" orient="horz" pos="4091" userDrawn="1">
          <p15:clr>
            <a:srgbClr val="FBAE40"/>
          </p15:clr>
        </p15:guide>
        <p15:guide id="3" pos="5442" userDrawn="1">
          <p15:clr>
            <a:srgbClr val="FBAE40"/>
          </p15:clr>
        </p15:guide>
        <p15:guide id="4" pos="47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Content Placeholder 2"/>
          <p:cNvSpPr>
            <a:spLocks noGrp="1"/>
          </p:cNvSpPr>
          <p:nvPr>
            <p:ph sz="half" idx="1"/>
          </p:nvPr>
        </p:nvSpPr>
        <p:spPr>
          <a:xfrm>
            <a:off x="496389" y="1445212"/>
            <a:ext cx="3780000" cy="4650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p:cNvSpPr>
            <a:spLocks noGrp="1"/>
          </p:cNvSpPr>
          <p:nvPr>
            <p:ph sz="half" idx="2"/>
          </p:nvPr>
        </p:nvSpPr>
        <p:spPr>
          <a:xfrm>
            <a:off x="4571999" y="1445212"/>
            <a:ext cx="4066903" cy="4650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p:cNvSpPr>
            <a:spLocks noGrp="1"/>
          </p:cNvSpPr>
          <p:nvPr>
            <p:ph type="dt" sz="half" idx="10"/>
          </p:nvPr>
        </p:nvSpPr>
        <p:spPr/>
        <p:txBody>
          <a:bodyPr/>
          <a:lstStyle/>
          <a:p>
            <a:fld id="{380F0368-ED71-4380-8A0A-C8EC1E4B6E2D}" type="datetimeFigureOut">
              <a:rPr lang="en-IE" smtClean="0"/>
              <a:t>20/06/2023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A13BAFD-C6E1-49C5-8C3D-26FF884B8F3D}" type="slidenum">
              <a:rPr lang="en-IE" smtClean="0"/>
              <a:t>‹#›</a:t>
            </a:fld>
            <a:endParaRPr lang="en-IE"/>
          </a:p>
        </p:txBody>
      </p:sp>
    </p:spTree>
    <p:extLst>
      <p:ext uri="{BB962C8B-B14F-4D97-AF65-F5344CB8AC3E}">
        <p14:creationId xmlns:p14="http://schemas.microsoft.com/office/powerpoint/2010/main" val="299413981"/>
      </p:ext>
    </p:extLst>
  </p:cSld>
  <p:clrMapOvr>
    <a:masterClrMapping/>
  </p:clrMapOvr>
  <p:extLst>
    <p:ext uri="{DCECCB84-F9BA-43D5-87BE-67443E8EF086}">
      <p15:sldGuideLst xmlns:p15="http://schemas.microsoft.com/office/powerpoint/2012/main">
        <p15:guide id="1" pos="2608" userDrawn="1">
          <p15:clr>
            <a:srgbClr val="FBAE40"/>
          </p15:clr>
        </p15:guide>
        <p15:guide id="2" pos="2534" userDrawn="1">
          <p15:clr>
            <a:srgbClr val="FBAE40"/>
          </p15:clr>
        </p15:guide>
        <p15:guide id="3" pos="26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6389" y="1071154"/>
            <a:ext cx="3780000" cy="71410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96389" y="1785257"/>
            <a:ext cx="3780000" cy="4297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Text Placeholder 4"/>
          <p:cNvSpPr>
            <a:spLocks noGrp="1"/>
          </p:cNvSpPr>
          <p:nvPr>
            <p:ph type="body" sz="quarter" idx="3"/>
          </p:nvPr>
        </p:nvSpPr>
        <p:spPr>
          <a:xfrm>
            <a:off x="4562100" y="1071154"/>
            <a:ext cx="4068000" cy="71410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562100" y="1785257"/>
            <a:ext cx="4068000" cy="4297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380F0368-ED71-4380-8A0A-C8EC1E4B6E2D}" type="datetimeFigureOut">
              <a:rPr lang="en-IE" smtClean="0"/>
              <a:t>20/06/2023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A13BAFD-C6E1-49C5-8C3D-26FF884B8F3D}" type="slidenum">
              <a:rPr lang="en-IE" smtClean="0"/>
              <a:t>‹#›</a:t>
            </a:fld>
            <a:endParaRPr lang="en-IE"/>
          </a:p>
        </p:txBody>
      </p:sp>
      <p:sp>
        <p:nvSpPr>
          <p:cNvPr id="10" name="Title 9"/>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407184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380F0368-ED71-4380-8A0A-C8EC1E4B6E2D}" type="datetimeFigureOut">
              <a:rPr lang="en-IE" smtClean="0"/>
              <a:t>20/06/2023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A13BAFD-C6E1-49C5-8C3D-26FF884B8F3D}" type="slidenum">
              <a:rPr lang="en-IE" smtClean="0"/>
              <a:t>‹#›</a:t>
            </a:fld>
            <a:endParaRPr lang="en-IE"/>
          </a:p>
        </p:txBody>
      </p:sp>
    </p:spTree>
    <p:extLst>
      <p:ext uri="{BB962C8B-B14F-4D97-AF65-F5344CB8AC3E}">
        <p14:creationId xmlns:p14="http://schemas.microsoft.com/office/powerpoint/2010/main" val="406888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F0368-ED71-4380-8A0A-C8EC1E4B6E2D}" type="datetimeFigureOut">
              <a:rPr lang="en-IE" smtClean="0"/>
              <a:t>20/06/2023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A13BAFD-C6E1-49C5-8C3D-26FF884B8F3D}" type="slidenum">
              <a:rPr lang="en-IE" smtClean="0"/>
              <a:t>‹#›</a:t>
            </a:fld>
            <a:endParaRPr lang="en-IE"/>
          </a:p>
        </p:txBody>
      </p:sp>
    </p:spTree>
    <p:extLst>
      <p:ext uri="{BB962C8B-B14F-4D97-AF65-F5344CB8AC3E}">
        <p14:creationId xmlns:p14="http://schemas.microsoft.com/office/powerpoint/2010/main" val="308540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1" y="1718"/>
            <a:ext cx="9146282" cy="6856282"/>
          </a:xfrm>
          <a:prstGeom prst="rect">
            <a:avLst/>
          </a:prstGeom>
          <a:noFill/>
          <a:ln>
            <a:noFill/>
          </a:ln>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7386" y="287017"/>
            <a:ext cx="1943999" cy="1046019"/>
          </a:xfrm>
          <a:prstGeom prst="rect">
            <a:avLst/>
          </a:prstGeom>
        </p:spPr>
      </p:pic>
      <p:sp>
        <p:nvSpPr>
          <p:cNvPr id="2" name="Title 1"/>
          <p:cNvSpPr>
            <a:spLocks noGrp="1"/>
          </p:cNvSpPr>
          <p:nvPr>
            <p:ph type="ctrTitle"/>
          </p:nvPr>
        </p:nvSpPr>
        <p:spPr>
          <a:xfrm>
            <a:off x="1213479" y="1358537"/>
            <a:ext cx="4032000" cy="1591036"/>
          </a:xfrm>
        </p:spPr>
        <p:txBody>
          <a:bodyPr bIns="36000" anchor="b">
            <a:normAutofit/>
          </a:bodyPr>
          <a:lstStyle>
            <a:lvl1pPr algn="l">
              <a:lnSpc>
                <a:spcPct val="90000"/>
              </a:lnSpc>
              <a:defRPr sz="2400" b="0" baseline="0">
                <a:solidFill>
                  <a:srgbClr val="002060"/>
                </a:solidFill>
              </a:defRPr>
            </a:lvl1pPr>
          </a:lstStyle>
          <a:p>
            <a:r>
              <a:rPr lang="en-US"/>
              <a:t>Click to edit Master title style</a:t>
            </a:r>
            <a:endParaRPr lang="en-IE"/>
          </a:p>
        </p:txBody>
      </p:sp>
      <p:sp>
        <p:nvSpPr>
          <p:cNvPr id="3" name="Subtitle 2"/>
          <p:cNvSpPr>
            <a:spLocks noGrp="1"/>
          </p:cNvSpPr>
          <p:nvPr>
            <p:ph type="subTitle" idx="1"/>
          </p:nvPr>
        </p:nvSpPr>
        <p:spPr>
          <a:xfrm>
            <a:off x="1213479" y="2890838"/>
            <a:ext cx="4032000" cy="1001712"/>
          </a:xfrm>
          <a:prstGeom prst="rect">
            <a:avLst/>
          </a:prstGeom>
        </p:spPr>
        <p:txBody>
          <a:bodyPr tIns="36000"/>
          <a:lstStyle>
            <a:lvl1pPr marL="0" indent="0" algn="l">
              <a:buNone/>
              <a:defRPr sz="1350">
                <a:solidFill>
                  <a:srgbClr val="002060"/>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IE"/>
          </a:p>
        </p:txBody>
      </p:sp>
      <p:sp>
        <p:nvSpPr>
          <p:cNvPr id="4" name="Date Placeholder 3"/>
          <p:cNvSpPr>
            <a:spLocks noGrp="1"/>
          </p:cNvSpPr>
          <p:nvPr>
            <p:ph type="dt" sz="half" idx="10"/>
          </p:nvPr>
        </p:nvSpPr>
        <p:spPr/>
        <p:txBody>
          <a:bodyPr/>
          <a:lstStyle>
            <a:lvl1pPr algn="ctr">
              <a:defRPr>
                <a:solidFill>
                  <a:schemeClr val="tx2"/>
                </a:solidFill>
              </a:defRPr>
            </a:lvl1pPr>
          </a:lstStyle>
          <a:p>
            <a:fld id="{380F0368-ED71-4380-8A0A-C8EC1E4B6E2D}" type="datetimeFigureOut">
              <a:rPr lang="en-IE" smtClean="0"/>
              <a:pPr/>
              <a:t>20/06/2023</a:t>
            </a:fld>
            <a:endParaRPr lang="en-IE"/>
          </a:p>
        </p:txBody>
      </p:sp>
      <p:sp>
        <p:nvSpPr>
          <p:cNvPr id="5" name="Footer Placeholder 4"/>
          <p:cNvSpPr>
            <a:spLocks noGrp="1"/>
          </p:cNvSpPr>
          <p:nvPr>
            <p:ph type="ftr" sz="quarter" idx="11"/>
          </p:nvPr>
        </p:nvSpPr>
        <p:spPr/>
        <p:txBody>
          <a:bodyPr/>
          <a:lstStyle>
            <a:lvl1pPr algn="ctr">
              <a:defRPr>
                <a:solidFill>
                  <a:schemeClr val="tx2"/>
                </a:solidFill>
              </a:defRPr>
            </a:lvl1pPr>
          </a:lstStyle>
          <a:p>
            <a:endParaRPr lang="en-IE"/>
          </a:p>
        </p:txBody>
      </p:sp>
      <p:sp>
        <p:nvSpPr>
          <p:cNvPr id="6" name="Slide Number Placeholder 5"/>
          <p:cNvSpPr>
            <a:spLocks noGrp="1"/>
          </p:cNvSpPr>
          <p:nvPr>
            <p:ph type="sldNum" sz="quarter" idx="12"/>
          </p:nvPr>
        </p:nvSpPr>
        <p:spPr/>
        <p:txBody>
          <a:bodyPr/>
          <a:lstStyle>
            <a:lvl1pPr algn="ctr">
              <a:defRPr>
                <a:solidFill>
                  <a:schemeClr val="tx2"/>
                </a:solidFill>
              </a:defRPr>
            </a:lvl1pPr>
          </a:lstStyle>
          <a:p>
            <a:fld id="{4A13BAFD-C6E1-49C5-8C3D-26FF884B8F3D}" type="slidenum">
              <a:rPr lang="en-IE" smtClean="0"/>
              <a:pPr/>
              <a:t>‹#›</a:t>
            </a:fld>
            <a:endParaRPr lang="en-IE"/>
          </a:p>
        </p:txBody>
      </p:sp>
    </p:spTree>
    <p:extLst>
      <p:ext uri="{BB962C8B-B14F-4D97-AF65-F5344CB8AC3E}">
        <p14:creationId xmlns:p14="http://schemas.microsoft.com/office/powerpoint/2010/main" val="286683550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08056" y="404813"/>
            <a:ext cx="1462088" cy="590035"/>
          </a:xfrm>
          <a:prstGeom prst="rect">
            <a:avLst/>
          </a:prstGeom>
        </p:spPr>
      </p:pic>
      <p:sp>
        <p:nvSpPr>
          <p:cNvPr id="9" name="Rectangle 8"/>
          <p:cNvSpPr/>
          <p:nvPr userDrawn="1"/>
        </p:nvSpPr>
        <p:spPr>
          <a:xfrm>
            <a:off x="0" y="6400800"/>
            <a:ext cx="9143999" cy="457200"/>
          </a:xfrm>
          <a:prstGeom prst="rect">
            <a:avLst/>
          </a:prstGeom>
          <a:gradFill flip="none" rotWithShape="1">
            <a:gsLst>
              <a:gs pos="0">
                <a:srgbClr val="0D134F"/>
              </a:gs>
              <a:gs pos="35000">
                <a:srgbClr val="467BBC"/>
              </a:gs>
              <a:gs pos="92000">
                <a:srgbClr val="B6BF00"/>
              </a:gs>
              <a:gs pos="58000">
                <a:srgbClr val="009FDF"/>
              </a:gs>
              <a:gs pos="100000">
                <a:srgbClr val="FFD6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Placeholder 1"/>
          <p:cNvSpPr>
            <a:spLocks noGrp="1"/>
          </p:cNvSpPr>
          <p:nvPr>
            <p:ph type="title"/>
          </p:nvPr>
        </p:nvSpPr>
        <p:spPr>
          <a:xfrm>
            <a:off x="496389" y="221194"/>
            <a:ext cx="6811667" cy="711736"/>
          </a:xfrm>
          <a:prstGeom prst="rect">
            <a:avLst/>
          </a:prstGeom>
        </p:spPr>
        <p:txBody>
          <a:bodyPr vert="horz" lIns="0" tIns="46800" rIns="0" bIns="45720" rtlCol="0" anchor="t" anchorCtr="0">
            <a:noAutofit/>
          </a:bodyPr>
          <a:lstStyle/>
          <a:p>
            <a:r>
              <a:rPr lang="en-US"/>
              <a:t>Click to edit Master title style</a:t>
            </a:r>
            <a:endParaRPr lang="en-IE" dirty="0"/>
          </a:p>
        </p:txBody>
      </p:sp>
      <p:sp>
        <p:nvSpPr>
          <p:cNvPr id="3" name="Text Placeholder 2"/>
          <p:cNvSpPr>
            <a:spLocks noGrp="1"/>
          </p:cNvSpPr>
          <p:nvPr>
            <p:ph type="body" idx="1"/>
          </p:nvPr>
        </p:nvSpPr>
        <p:spPr>
          <a:xfrm>
            <a:off x="496389" y="1332410"/>
            <a:ext cx="7453811" cy="468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p:cNvSpPr>
            <a:spLocks noGrp="1"/>
          </p:cNvSpPr>
          <p:nvPr>
            <p:ph type="dt" sz="half" idx="2"/>
          </p:nvPr>
        </p:nvSpPr>
        <p:spPr>
          <a:xfrm>
            <a:off x="678181" y="6476255"/>
            <a:ext cx="918631" cy="259825"/>
          </a:xfrm>
          <a:prstGeom prst="rect">
            <a:avLst/>
          </a:prstGeom>
        </p:spPr>
        <p:txBody>
          <a:bodyPr vert="horz" lIns="91440" tIns="45720" rIns="91440" bIns="46800" rtlCol="0" anchor="t" anchorCtr="0"/>
          <a:lstStyle>
            <a:lvl1pPr algn="l">
              <a:defRPr sz="1100">
                <a:solidFill>
                  <a:schemeClr val="tx2"/>
                </a:solidFill>
              </a:defRPr>
            </a:lvl1pPr>
          </a:lstStyle>
          <a:p>
            <a:fld id="{380F0368-ED71-4380-8A0A-C8EC1E4B6E2D}" type="datetimeFigureOut">
              <a:rPr lang="en-IE" smtClean="0"/>
              <a:pPr/>
              <a:t>20/06/2023</a:t>
            </a:fld>
            <a:endParaRPr lang="en-IE" dirty="0"/>
          </a:p>
        </p:txBody>
      </p:sp>
      <p:sp>
        <p:nvSpPr>
          <p:cNvPr id="5" name="Footer Placeholder 4"/>
          <p:cNvSpPr>
            <a:spLocks noGrp="1"/>
          </p:cNvSpPr>
          <p:nvPr>
            <p:ph type="ftr" sz="quarter" idx="3"/>
          </p:nvPr>
        </p:nvSpPr>
        <p:spPr>
          <a:xfrm>
            <a:off x="1596812" y="6480487"/>
            <a:ext cx="5360248" cy="255326"/>
          </a:xfrm>
          <a:prstGeom prst="rect">
            <a:avLst/>
          </a:prstGeom>
        </p:spPr>
        <p:txBody>
          <a:bodyPr vert="horz" lIns="91440" tIns="45720" rIns="91440" bIns="46800" rtlCol="0" anchor="t" anchorCtr="0"/>
          <a:lstStyle>
            <a:lvl1pPr algn="ctr">
              <a:defRPr sz="1100">
                <a:solidFill>
                  <a:schemeClr val="tx2"/>
                </a:solidFill>
              </a:defRPr>
            </a:lvl1pPr>
          </a:lstStyle>
          <a:p>
            <a:endParaRPr lang="en-IE" dirty="0"/>
          </a:p>
        </p:txBody>
      </p:sp>
      <p:sp>
        <p:nvSpPr>
          <p:cNvPr id="6" name="Slide Number Placeholder 5"/>
          <p:cNvSpPr>
            <a:spLocks noGrp="1"/>
          </p:cNvSpPr>
          <p:nvPr>
            <p:ph type="sldNum" sz="quarter" idx="4"/>
          </p:nvPr>
        </p:nvSpPr>
        <p:spPr>
          <a:xfrm>
            <a:off x="0" y="6476255"/>
            <a:ext cx="678180" cy="259557"/>
          </a:xfrm>
          <a:prstGeom prst="rect">
            <a:avLst/>
          </a:prstGeom>
        </p:spPr>
        <p:txBody>
          <a:bodyPr vert="horz" lIns="91440" tIns="45720" rIns="91440" bIns="46800" rtlCol="0" anchor="t" anchorCtr="0"/>
          <a:lstStyle>
            <a:lvl1pPr algn="r">
              <a:defRPr sz="1100">
                <a:solidFill>
                  <a:schemeClr val="tx2"/>
                </a:solidFill>
              </a:defRPr>
            </a:lvl1pPr>
          </a:lstStyle>
          <a:p>
            <a:fld id="{4A13BAFD-C6E1-49C5-8C3D-26FF884B8F3D}" type="slidenum">
              <a:rPr lang="en-IE" smtClean="0"/>
              <a:pPr/>
              <a:t>‹#›</a:t>
            </a:fld>
            <a:endParaRPr lang="en-IE" dirty="0"/>
          </a:p>
        </p:txBody>
      </p:sp>
      <p:sp>
        <p:nvSpPr>
          <p:cNvPr id="10" name="TextBox 9"/>
          <p:cNvSpPr txBox="1"/>
          <p:nvPr userDrawn="1"/>
        </p:nvSpPr>
        <p:spPr>
          <a:xfrm>
            <a:off x="6957061" y="6477000"/>
            <a:ext cx="1682940" cy="261610"/>
          </a:xfrm>
          <a:prstGeom prst="rect">
            <a:avLst/>
          </a:prstGeom>
          <a:noFill/>
        </p:spPr>
        <p:txBody>
          <a:bodyPr wrap="square" rIns="0" rtlCol="0">
            <a:spAutoFit/>
          </a:bodyPr>
          <a:lstStyle/>
          <a:p>
            <a:pPr algn="r"/>
            <a:r>
              <a:rPr lang="en-IE" sz="1100" dirty="0">
                <a:solidFill>
                  <a:schemeClr val="tx2"/>
                </a:solidFill>
              </a:rPr>
              <a:t>esbnetworks.ie</a:t>
            </a:r>
          </a:p>
        </p:txBody>
      </p:sp>
      <p:cxnSp>
        <p:nvCxnSpPr>
          <p:cNvPr id="12" name="Straight Connector 11"/>
          <p:cNvCxnSpPr/>
          <p:nvPr userDrawn="1"/>
        </p:nvCxnSpPr>
        <p:spPr>
          <a:xfrm>
            <a:off x="504000" y="1008000"/>
            <a:ext cx="81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202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Lst>
  <p:txStyles>
    <p:titleStyle>
      <a:lvl1pPr algn="l" defTabSz="685800" rtl="0" eaLnBrk="1" latinLnBrk="0" hangingPunct="1">
        <a:lnSpc>
          <a:spcPts val="4800"/>
        </a:lnSpc>
        <a:spcBef>
          <a:spcPct val="0"/>
        </a:spcBef>
        <a:buNone/>
        <a:defRPr sz="2500" b="0"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1500"/>
        </a:spcBef>
        <a:buClr>
          <a:schemeClr val="accent2"/>
        </a:buClr>
        <a:buFont typeface="Arial" panose="020B0604020202020204" pitchFamily="34" charset="0"/>
        <a:buNone/>
        <a:defRPr sz="1800" kern="1200">
          <a:solidFill>
            <a:schemeClr val="accent1"/>
          </a:solidFill>
          <a:latin typeface="+mn-lt"/>
          <a:ea typeface="+mn-ea"/>
          <a:cs typeface="+mn-cs"/>
        </a:defRPr>
      </a:lvl1pPr>
      <a:lvl2pPr marL="171450" indent="-171450" algn="l" defTabSz="685800" rtl="0" eaLnBrk="1" latinLnBrk="0" hangingPunct="1">
        <a:lnSpc>
          <a:spcPct val="100000"/>
        </a:lnSpc>
        <a:spcBef>
          <a:spcPts val="0"/>
        </a:spcBef>
        <a:spcAft>
          <a:spcPts val="1500"/>
        </a:spcAft>
        <a:buClr>
          <a:schemeClr val="accent5"/>
        </a:buClr>
        <a:buFont typeface="Arial" panose="020B0604020202020204" pitchFamily="34" charset="0"/>
        <a:buChar char="•"/>
        <a:defRPr sz="1400" kern="1200">
          <a:solidFill>
            <a:schemeClr val="tx1"/>
          </a:solidFill>
          <a:latin typeface="+mn-lt"/>
          <a:ea typeface="+mn-ea"/>
          <a:cs typeface="+mn-cs"/>
        </a:defRPr>
      </a:lvl2pPr>
      <a:lvl3pPr marL="357188"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orient="horz" pos="3793" userDrawn="1">
          <p15:clr>
            <a:srgbClr val="F26B43"/>
          </p15:clr>
        </p15:guide>
        <p15:guide id="3" orient="horz" pos="834" userDrawn="1">
          <p15:clr>
            <a:srgbClr val="F26B43"/>
          </p15:clr>
        </p15:guide>
        <p15:guide id="4" pos="4921" userDrawn="1">
          <p15:clr>
            <a:srgbClr val="F26B43"/>
          </p15:clr>
        </p15:guide>
        <p15:guide id="5" pos="2608" userDrawn="1">
          <p15:clr>
            <a:srgbClr val="F26B43"/>
          </p15:clr>
        </p15:guide>
        <p15:guide id="6" pos="5444" userDrawn="1">
          <p15:clr>
            <a:srgbClr val="F26B43"/>
          </p15:clr>
        </p15:guide>
        <p15:guide id="7" pos="50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474661" y="293564"/>
            <a:ext cx="1404000" cy="755458"/>
          </a:xfrm>
          <a:prstGeom prst="rect">
            <a:avLst/>
          </a:prstGeom>
        </p:spPr>
      </p:pic>
      <p:sp>
        <p:nvSpPr>
          <p:cNvPr id="9" name="Rectangle 8"/>
          <p:cNvSpPr/>
          <p:nvPr userDrawn="1"/>
        </p:nvSpPr>
        <p:spPr>
          <a:xfrm>
            <a:off x="1" y="6400800"/>
            <a:ext cx="9143999" cy="457200"/>
          </a:xfrm>
          <a:prstGeom prst="rect">
            <a:avLst/>
          </a:prstGeom>
          <a:gradFill flip="none" rotWithShape="1">
            <a:gsLst>
              <a:gs pos="0">
                <a:srgbClr val="0D134F"/>
              </a:gs>
              <a:gs pos="35000">
                <a:srgbClr val="467BBC"/>
              </a:gs>
              <a:gs pos="92000">
                <a:srgbClr val="B6BF00"/>
              </a:gs>
              <a:gs pos="58000">
                <a:srgbClr val="009FDF"/>
              </a:gs>
              <a:gs pos="100000">
                <a:srgbClr val="FFD6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2" name="Title Placeholder 1"/>
          <p:cNvSpPr>
            <a:spLocks noGrp="1"/>
          </p:cNvSpPr>
          <p:nvPr>
            <p:ph type="title"/>
          </p:nvPr>
        </p:nvSpPr>
        <p:spPr>
          <a:xfrm>
            <a:off x="381785" y="221194"/>
            <a:ext cx="7092877" cy="711736"/>
          </a:xfrm>
          <a:prstGeom prst="rect">
            <a:avLst/>
          </a:prstGeom>
        </p:spPr>
        <p:txBody>
          <a:bodyPr vert="horz" lIns="0" tIns="46800" rIns="0" bIns="45720" rtlCol="0" anchor="t" anchorCtr="0">
            <a:noAutofit/>
          </a:bodyPr>
          <a:lstStyle/>
          <a:p>
            <a:r>
              <a:rPr lang="en-US"/>
              <a:t>Click to edit Master title style</a:t>
            </a:r>
            <a:endParaRPr lang="en-IE"/>
          </a:p>
        </p:txBody>
      </p:sp>
      <p:sp>
        <p:nvSpPr>
          <p:cNvPr id="3" name="Text Placeholder 2"/>
          <p:cNvSpPr>
            <a:spLocks noGrp="1"/>
          </p:cNvSpPr>
          <p:nvPr>
            <p:ph type="body" idx="1"/>
          </p:nvPr>
        </p:nvSpPr>
        <p:spPr>
          <a:xfrm>
            <a:off x="381785" y="1332410"/>
            <a:ext cx="8377644" cy="4680000"/>
          </a:xfrm>
          <a:prstGeom prst="rect">
            <a:avLst/>
          </a:prstGeom>
        </p:spPr>
        <p:txBody>
          <a:bodyPr vert="horz" lIns="0" tIns="46800" rIns="0" bIns="4572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768738" y="6476257"/>
            <a:ext cx="918631" cy="259825"/>
          </a:xfrm>
          <a:prstGeom prst="rect">
            <a:avLst/>
          </a:prstGeom>
        </p:spPr>
        <p:txBody>
          <a:bodyPr vert="horz" lIns="91440" tIns="45720" rIns="91440" bIns="46800" rtlCol="0" anchor="t" anchorCtr="0"/>
          <a:lstStyle>
            <a:lvl1pPr algn="ctr">
              <a:defRPr sz="825">
                <a:solidFill>
                  <a:schemeClr val="tx2"/>
                </a:solidFill>
              </a:defRPr>
            </a:lvl1pPr>
          </a:lstStyle>
          <a:p>
            <a:fld id="{380F0368-ED71-4380-8A0A-C8EC1E4B6E2D}" type="datetimeFigureOut">
              <a:rPr lang="en-IE" smtClean="0"/>
              <a:pPr/>
              <a:t>20/06/2023</a:t>
            </a:fld>
            <a:endParaRPr lang="en-IE"/>
          </a:p>
        </p:txBody>
      </p:sp>
      <p:sp>
        <p:nvSpPr>
          <p:cNvPr id="5" name="Footer Placeholder 4"/>
          <p:cNvSpPr>
            <a:spLocks noGrp="1"/>
          </p:cNvSpPr>
          <p:nvPr>
            <p:ph type="ftr" sz="quarter" idx="3"/>
          </p:nvPr>
        </p:nvSpPr>
        <p:spPr>
          <a:xfrm>
            <a:off x="1687370" y="6480487"/>
            <a:ext cx="4916107" cy="255326"/>
          </a:xfrm>
          <a:prstGeom prst="rect">
            <a:avLst/>
          </a:prstGeom>
        </p:spPr>
        <p:txBody>
          <a:bodyPr vert="horz" lIns="91440" tIns="45720" rIns="91440" bIns="46800" rtlCol="0" anchor="t" anchorCtr="0"/>
          <a:lstStyle>
            <a:lvl1pPr algn="ctr">
              <a:defRPr sz="825">
                <a:solidFill>
                  <a:schemeClr val="tx2"/>
                </a:solidFill>
              </a:defRPr>
            </a:lvl1pPr>
          </a:lstStyle>
          <a:p>
            <a:endParaRPr lang="en-IE"/>
          </a:p>
        </p:txBody>
      </p:sp>
      <p:sp>
        <p:nvSpPr>
          <p:cNvPr id="6" name="Slide Number Placeholder 5"/>
          <p:cNvSpPr>
            <a:spLocks noGrp="1"/>
          </p:cNvSpPr>
          <p:nvPr>
            <p:ph type="sldNum" sz="quarter" idx="4"/>
          </p:nvPr>
        </p:nvSpPr>
        <p:spPr>
          <a:xfrm>
            <a:off x="386953" y="6476257"/>
            <a:ext cx="381785" cy="259557"/>
          </a:xfrm>
          <a:prstGeom prst="rect">
            <a:avLst/>
          </a:prstGeom>
        </p:spPr>
        <p:txBody>
          <a:bodyPr vert="horz" lIns="0" tIns="45720" rIns="91440" bIns="46800" rtlCol="0" anchor="t" anchorCtr="0"/>
          <a:lstStyle>
            <a:lvl1pPr algn="ctr">
              <a:defRPr sz="825">
                <a:solidFill>
                  <a:schemeClr val="tx2"/>
                </a:solidFill>
              </a:defRPr>
            </a:lvl1pPr>
          </a:lstStyle>
          <a:p>
            <a:fld id="{4A13BAFD-C6E1-49C5-8C3D-26FF884B8F3D}" type="slidenum">
              <a:rPr lang="en-IE" smtClean="0"/>
              <a:pPr/>
              <a:t>‹#›</a:t>
            </a:fld>
            <a:endParaRPr lang="en-IE"/>
          </a:p>
        </p:txBody>
      </p:sp>
      <p:sp>
        <p:nvSpPr>
          <p:cNvPr id="10" name="TextBox 9"/>
          <p:cNvSpPr txBox="1"/>
          <p:nvPr userDrawn="1"/>
        </p:nvSpPr>
        <p:spPr>
          <a:xfrm>
            <a:off x="6957060" y="6477001"/>
            <a:ext cx="1802368" cy="219291"/>
          </a:xfrm>
          <a:prstGeom prst="rect">
            <a:avLst/>
          </a:prstGeom>
          <a:noFill/>
        </p:spPr>
        <p:txBody>
          <a:bodyPr wrap="square" rIns="0" rtlCol="0">
            <a:spAutoFit/>
          </a:bodyPr>
          <a:lstStyle/>
          <a:p>
            <a:pPr algn="ctr"/>
            <a:r>
              <a:rPr lang="en-IE" sz="825">
                <a:solidFill>
                  <a:schemeClr val="tx2"/>
                </a:solidFill>
              </a:rPr>
              <a:t>esbnetworks.ie</a:t>
            </a:r>
          </a:p>
        </p:txBody>
      </p:sp>
      <p:cxnSp>
        <p:nvCxnSpPr>
          <p:cNvPr id="12" name="Straight Connector 11"/>
          <p:cNvCxnSpPr/>
          <p:nvPr userDrawn="1"/>
        </p:nvCxnSpPr>
        <p:spPr>
          <a:xfrm>
            <a:off x="381784" y="1008000"/>
            <a:ext cx="83922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4366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514350" rtl="0" eaLnBrk="1" latinLnBrk="0" hangingPunct="1">
        <a:lnSpc>
          <a:spcPts val="3600"/>
        </a:lnSpc>
        <a:spcBef>
          <a:spcPct val="0"/>
        </a:spcBef>
        <a:buNone/>
        <a:defRPr sz="1875" b="0" kern="1200">
          <a:solidFill>
            <a:schemeClr val="accent1"/>
          </a:solidFill>
          <a:latin typeface="+mj-lt"/>
          <a:ea typeface="+mj-ea"/>
          <a:cs typeface="+mj-cs"/>
        </a:defRPr>
      </a:lvl1pPr>
    </p:titleStyle>
    <p:bodyStyle>
      <a:lvl1pPr marL="216000" indent="-129600" algn="l" defTabSz="514350" rtl="0" eaLnBrk="1" latinLnBrk="0" hangingPunct="1">
        <a:lnSpc>
          <a:spcPct val="100000"/>
        </a:lnSpc>
        <a:spcBef>
          <a:spcPts val="225"/>
        </a:spcBef>
        <a:spcAft>
          <a:spcPts val="225"/>
        </a:spcAft>
        <a:buClr>
          <a:srgbClr val="002060"/>
        </a:buClr>
        <a:buFont typeface="Arial" panose="020B0604020202020204" pitchFamily="34" charset="0"/>
        <a:buChar char="•"/>
        <a:defRPr sz="1050" kern="1200">
          <a:solidFill>
            <a:srgbClr val="002060"/>
          </a:solidFill>
          <a:latin typeface="+mn-lt"/>
          <a:ea typeface="+mn-ea"/>
          <a:cs typeface="+mn-cs"/>
        </a:defRPr>
      </a:lvl1pPr>
      <a:lvl2pPr marL="432000" indent="-128588" algn="l" defTabSz="514350" rtl="0" eaLnBrk="1" latinLnBrk="0" hangingPunct="1">
        <a:lnSpc>
          <a:spcPct val="100000"/>
        </a:lnSpc>
        <a:spcBef>
          <a:spcPts val="225"/>
        </a:spcBef>
        <a:spcAft>
          <a:spcPts val="225"/>
        </a:spcAft>
        <a:buClr>
          <a:srgbClr val="002060"/>
        </a:buClr>
        <a:buSzPct val="60000"/>
        <a:buFont typeface="Courier New" panose="02070309020205020404" pitchFamily="49" charset="0"/>
        <a:buChar char="o"/>
        <a:defRPr sz="1050" kern="1200">
          <a:solidFill>
            <a:srgbClr val="002060"/>
          </a:solidFill>
          <a:latin typeface="+mn-lt"/>
          <a:ea typeface="+mn-ea"/>
          <a:cs typeface="+mn-cs"/>
        </a:defRPr>
      </a:lvl2pPr>
      <a:lvl3pPr marL="648000" indent="-128588" algn="l" defTabSz="514350" rtl="0" eaLnBrk="1" latinLnBrk="0" hangingPunct="1">
        <a:lnSpc>
          <a:spcPct val="90000"/>
        </a:lnSpc>
        <a:spcBef>
          <a:spcPts val="225"/>
        </a:spcBef>
        <a:spcAft>
          <a:spcPts val="225"/>
        </a:spcAft>
        <a:buClr>
          <a:srgbClr val="002060"/>
        </a:buClr>
        <a:buSzPct val="60000"/>
        <a:buFont typeface="Wingdings" panose="05000000000000000000" pitchFamily="2" charset="2"/>
        <a:buChar char="§"/>
        <a:defRPr sz="1050" kern="1200">
          <a:solidFill>
            <a:srgbClr val="002060"/>
          </a:solidFill>
          <a:latin typeface="+mn-lt"/>
          <a:ea typeface="+mn-ea"/>
          <a:cs typeface="+mn-cs"/>
        </a:defRPr>
      </a:lvl3pPr>
      <a:lvl4pPr marL="864000" indent="-128588" algn="l" defTabSz="514350" rtl="0" eaLnBrk="1" latinLnBrk="0" hangingPunct="1">
        <a:lnSpc>
          <a:spcPct val="90000"/>
        </a:lnSpc>
        <a:spcBef>
          <a:spcPts val="225"/>
        </a:spcBef>
        <a:spcAft>
          <a:spcPts val="225"/>
        </a:spcAft>
        <a:buClr>
          <a:srgbClr val="002060"/>
        </a:buClr>
        <a:buSzPct val="35000"/>
        <a:buFont typeface="Wingdings" panose="05000000000000000000" pitchFamily="2" charset="2"/>
        <a:buChar char="q"/>
        <a:defRPr sz="1050" kern="1200">
          <a:solidFill>
            <a:srgbClr val="002060"/>
          </a:solidFill>
          <a:latin typeface="+mn-lt"/>
          <a:ea typeface="+mn-ea"/>
          <a:cs typeface="+mn-cs"/>
        </a:defRPr>
      </a:lvl4pPr>
      <a:lvl5pPr marL="1080000" indent="-128588" algn="l" defTabSz="514350" rtl="0" eaLnBrk="1" latinLnBrk="0" hangingPunct="1">
        <a:lnSpc>
          <a:spcPct val="90000"/>
        </a:lnSpc>
        <a:spcBef>
          <a:spcPts val="225"/>
        </a:spcBef>
        <a:spcAft>
          <a:spcPts val="225"/>
        </a:spcAft>
        <a:buClr>
          <a:srgbClr val="002060"/>
        </a:buClr>
        <a:buSzPct val="60000"/>
        <a:buFont typeface="Wingdings" panose="05000000000000000000" pitchFamily="2" charset="2"/>
        <a:buChar char="Ø"/>
        <a:defRPr sz="1050" kern="1200">
          <a:solidFill>
            <a:srgbClr val="002060"/>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p15:clr>
            <a:srgbClr val="F26B43"/>
          </p15:clr>
        </p15:guide>
        <p15:guide id="2" orient="horz" pos="3793">
          <p15:clr>
            <a:srgbClr val="F26B43"/>
          </p15:clr>
        </p15:guide>
        <p15:guide id="3" orient="horz" pos="834">
          <p15:clr>
            <a:srgbClr val="F26B43"/>
          </p15:clr>
        </p15:guide>
        <p15:guide id="4" pos="6490">
          <p15:clr>
            <a:srgbClr val="F26B43"/>
          </p15:clr>
        </p15:guide>
        <p15:guide id="5" pos="3477">
          <p15:clr>
            <a:srgbClr val="F26B43"/>
          </p15:clr>
        </p15:guide>
        <p15:guide id="6" pos="73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electricitycostsbill@esb.i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RetailMarketHubSupport@esb.i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3545" y="1367246"/>
            <a:ext cx="5896910" cy="1591036"/>
          </a:xfrm>
        </p:spPr>
        <p:txBody>
          <a:bodyPr>
            <a:normAutofit fontScale="90000"/>
          </a:bodyPr>
          <a:lstStyle/>
          <a:p>
            <a:r>
              <a:rPr lang="en-GB" dirty="0">
                <a:solidFill>
                  <a:schemeClr val="accent1"/>
                </a:solidFill>
              </a:rPr>
              <a:t>Industry Governance Group (IGG) Presentation</a:t>
            </a:r>
            <a:br>
              <a:rPr lang="en-GB" dirty="0">
                <a:solidFill>
                  <a:schemeClr val="accent1"/>
                </a:solidFill>
              </a:rPr>
            </a:br>
            <a:br>
              <a:rPr lang="en-GB" dirty="0">
                <a:solidFill>
                  <a:schemeClr val="accent1"/>
                </a:solidFill>
              </a:rPr>
            </a:br>
            <a:r>
              <a:rPr lang="en-GB" sz="2000" dirty="0">
                <a:solidFill>
                  <a:schemeClr val="accent1"/>
                </a:solidFill>
                <a:latin typeface="+mn-lt"/>
                <a:ea typeface="+mn-ea"/>
                <a:cs typeface="+mn-cs"/>
              </a:rPr>
              <a:t>ESB Networks Retail Market Services</a:t>
            </a:r>
            <a:endParaRPr lang="en-IE" sz="2000" dirty="0">
              <a:solidFill>
                <a:schemeClr val="accent1"/>
              </a:solidFill>
              <a:latin typeface="+mn-lt"/>
              <a:ea typeface="+mn-ea"/>
              <a:cs typeface="+mn-cs"/>
            </a:endParaRPr>
          </a:p>
        </p:txBody>
      </p:sp>
      <p:sp>
        <p:nvSpPr>
          <p:cNvPr id="3" name="Subtitle 2"/>
          <p:cNvSpPr>
            <a:spLocks noGrp="1"/>
          </p:cNvSpPr>
          <p:nvPr>
            <p:ph type="subTitle" idx="1"/>
          </p:nvPr>
        </p:nvSpPr>
        <p:spPr/>
        <p:txBody>
          <a:bodyPr/>
          <a:lstStyle/>
          <a:p>
            <a:r>
              <a:rPr lang="en-GB" dirty="0"/>
              <a:t>21</a:t>
            </a:r>
            <a:r>
              <a:rPr lang="en-GB" baseline="30000" dirty="0"/>
              <a:t>st</a:t>
            </a:r>
            <a:r>
              <a:rPr lang="en-GB" dirty="0"/>
              <a:t> June  2023</a:t>
            </a:r>
            <a:endParaRPr lang="en-IE" dirty="0"/>
          </a:p>
        </p:txBody>
      </p:sp>
    </p:spTree>
    <p:extLst>
      <p:ext uri="{BB962C8B-B14F-4D97-AF65-F5344CB8AC3E}">
        <p14:creationId xmlns:p14="http://schemas.microsoft.com/office/powerpoint/2010/main" val="107274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0CF67-5665-67D1-D9C3-97629F8A184B}"/>
              </a:ext>
            </a:extLst>
          </p:cNvPr>
          <p:cNvSpPr>
            <a:spLocks noGrp="1"/>
          </p:cNvSpPr>
          <p:nvPr>
            <p:ph type="title"/>
          </p:nvPr>
        </p:nvSpPr>
        <p:spPr>
          <a:xfrm>
            <a:off x="537487" y="146156"/>
            <a:ext cx="6811667" cy="711736"/>
          </a:xfrm>
        </p:spPr>
        <p:txBody>
          <a:bodyPr/>
          <a:lstStyle/>
          <a:p>
            <a:r>
              <a:rPr lang="en-GB" dirty="0"/>
              <a:t>V13.6 Microgeneration Transition  </a:t>
            </a:r>
          </a:p>
        </p:txBody>
      </p:sp>
      <p:sp>
        <p:nvSpPr>
          <p:cNvPr id="3" name="Content Placeholder 2">
            <a:extLst>
              <a:ext uri="{FF2B5EF4-FFF2-40B4-BE49-F238E27FC236}">
                <a16:creationId xmlns:a16="http://schemas.microsoft.com/office/drawing/2014/main" id="{88826CCA-B5F8-C284-DE0B-25713ABB3D2B}"/>
              </a:ext>
            </a:extLst>
          </p:cNvPr>
          <p:cNvSpPr>
            <a:spLocks noGrp="1"/>
          </p:cNvSpPr>
          <p:nvPr>
            <p:ph sz="quarter" idx="13"/>
          </p:nvPr>
        </p:nvSpPr>
        <p:spPr>
          <a:xfrm>
            <a:off x="438472" y="1188161"/>
            <a:ext cx="8102670" cy="4914687"/>
          </a:xfrm>
        </p:spPr>
        <p:txBody>
          <a:bodyPr/>
          <a:lstStyle/>
          <a:p>
            <a:pPr marL="285750" indent="-285750">
              <a:buFont typeface="Arial" panose="020B0604020202020204" pitchFamily="34" charset="0"/>
              <a:buChar char="•"/>
            </a:pPr>
            <a:r>
              <a:rPr lang="en-GB" sz="1700" dirty="0"/>
              <a:t>Suppliers asked at IGG in May, to confirm if they agreed with the proposal for Suppliers to write to their impacted MCC02 NTNP customers </a:t>
            </a:r>
          </a:p>
          <a:p>
            <a:pPr marL="285750" indent="-285750">
              <a:buFont typeface="Arial" panose="020B0604020202020204" pitchFamily="34" charset="0"/>
              <a:buChar char="•"/>
            </a:pPr>
            <a:r>
              <a:rPr lang="en-GB" sz="1700" dirty="0"/>
              <a:t>Thanks noted for responses received which were all in agreement of this action</a:t>
            </a:r>
          </a:p>
          <a:p>
            <a:pPr marL="285750" indent="-285750">
              <a:buFont typeface="Arial" panose="020B0604020202020204" pitchFamily="34" charset="0"/>
              <a:buChar char="•"/>
            </a:pPr>
            <a:r>
              <a:rPr lang="en-GB" sz="1700" dirty="0"/>
              <a:t>ESB Networks will review the Microgeneration area of the website and any subsequent updates will be made by the 31</a:t>
            </a:r>
            <a:r>
              <a:rPr lang="en-GB" sz="1700" baseline="30000" dirty="0"/>
              <a:t>st</a:t>
            </a:r>
            <a:r>
              <a:rPr lang="en-GB" sz="1700" dirty="0"/>
              <a:t> July. </a:t>
            </a:r>
          </a:p>
          <a:p>
            <a:pPr marL="285750" indent="-285750">
              <a:buFont typeface="Arial" panose="020B0604020202020204" pitchFamily="34" charset="0"/>
              <a:buChar char="•"/>
            </a:pPr>
            <a:r>
              <a:rPr lang="en-GB" sz="1700" dirty="0"/>
              <a:t>Please refer to the Microgen transition email issued from RMDS on 26</a:t>
            </a:r>
            <a:r>
              <a:rPr lang="en-GB" sz="1700" baseline="30000" dirty="0"/>
              <a:t>th</a:t>
            </a:r>
            <a:r>
              <a:rPr lang="en-GB" sz="1700" dirty="0"/>
              <a:t> May with associated timelines and details.</a:t>
            </a:r>
          </a:p>
          <a:p>
            <a:endParaRPr lang="en-GB" sz="1400" dirty="0"/>
          </a:p>
          <a:p>
            <a:endParaRPr lang="en-GB" dirty="0"/>
          </a:p>
        </p:txBody>
      </p:sp>
    </p:spTree>
    <p:extLst>
      <p:ext uri="{BB962C8B-B14F-4D97-AF65-F5344CB8AC3E}">
        <p14:creationId xmlns:p14="http://schemas.microsoft.com/office/powerpoint/2010/main" val="1119947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8253" y="2450908"/>
            <a:ext cx="6992168" cy="575086"/>
          </a:xfrm>
        </p:spPr>
        <p:txBody>
          <a:bodyPr/>
          <a:lstStyle/>
          <a:p>
            <a:pPr algn="ctr"/>
            <a:r>
              <a:rPr lang="en-GB" sz="2400" dirty="0">
                <a:solidFill>
                  <a:schemeClr val="accent1"/>
                </a:solidFill>
              </a:rPr>
              <a:t>Thank You</a:t>
            </a:r>
            <a:endParaRPr lang="en-IE" sz="2400" dirty="0">
              <a:solidFill>
                <a:schemeClr val="accent1"/>
              </a:solidFill>
            </a:endParaRPr>
          </a:p>
        </p:txBody>
      </p:sp>
    </p:spTree>
    <p:extLst>
      <p:ext uri="{BB962C8B-B14F-4D97-AF65-F5344CB8AC3E}">
        <p14:creationId xmlns:p14="http://schemas.microsoft.com/office/powerpoint/2010/main" val="3396476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3C867-8739-4BA3-9845-5720FB1298C0}"/>
              </a:ext>
            </a:extLst>
          </p:cNvPr>
          <p:cNvSpPr>
            <a:spLocks noGrp="1"/>
          </p:cNvSpPr>
          <p:nvPr>
            <p:ph sz="quarter" idx="13"/>
          </p:nvPr>
        </p:nvSpPr>
        <p:spPr>
          <a:xfrm>
            <a:off x="414694" y="1500027"/>
            <a:ext cx="7948469" cy="4078840"/>
          </a:xfrm>
        </p:spPr>
        <p:txBody>
          <a:bodyPr vert="horz" lIns="0" tIns="46800" rIns="0" bIns="45720" rtlCol="0" anchor="t">
            <a:noAutofit/>
          </a:bodyPr>
          <a:lstStyle/>
          <a:p>
            <a:pPr marL="342900" indent="-342900">
              <a:spcAft>
                <a:spcPts val="450"/>
              </a:spcAft>
              <a:buClr>
                <a:schemeClr val="tx1">
                  <a:lumMod val="75000"/>
                </a:schemeClr>
              </a:buClr>
              <a:buFont typeface="+mj-lt"/>
              <a:buAutoNum type="arabicPeriod"/>
            </a:pPr>
            <a:r>
              <a:rPr lang="en-GB" sz="1600" dirty="0">
                <a:solidFill>
                  <a:schemeClr val="tx1">
                    <a:lumMod val="75000"/>
                  </a:schemeClr>
                </a:solidFill>
              </a:rPr>
              <a:t>Electricity Costs Emergency Benefit Scheme II</a:t>
            </a:r>
          </a:p>
          <a:p>
            <a:pPr marL="342900" indent="-342900">
              <a:spcAft>
                <a:spcPts val="450"/>
              </a:spcAft>
              <a:buClr>
                <a:schemeClr val="tx1">
                  <a:lumMod val="75000"/>
                </a:schemeClr>
              </a:buClr>
              <a:buFont typeface="+mj-lt"/>
              <a:buAutoNum type="arabicPeriod"/>
            </a:pPr>
            <a:r>
              <a:rPr lang="en-IE" sz="1600" dirty="0">
                <a:solidFill>
                  <a:schemeClr val="tx1">
                    <a:lumMod val="75000"/>
                  </a:schemeClr>
                </a:solidFill>
              </a:rPr>
              <a:t>MCC12 Non Zero Estimates during power outage</a:t>
            </a:r>
          </a:p>
          <a:p>
            <a:pPr marL="342900" indent="-342900">
              <a:spcAft>
                <a:spcPts val="450"/>
              </a:spcAft>
              <a:buClr>
                <a:schemeClr val="tx1">
                  <a:lumMod val="75000"/>
                </a:schemeClr>
              </a:buClr>
              <a:buFont typeface="+mj-lt"/>
              <a:buAutoNum type="arabicPeriod"/>
            </a:pPr>
            <a:r>
              <a:rPr lang="en-IE" sz="1600" dirty="0">
                <a:solidFill>
                  <a:schemeClr val="tx1">
                    <a:lumMod val="75000"/>
                  </a:schemeClr>
                </a:solidFill>
              </a:rPr>
              <a:t>Retail Market Services Survey Action Plan </a:t>
            </a:r>
          </a:p>
          <a:p>
            <a:pPr marL="342900" indent="-342900">
              <a:spcAft>
                <a:spcPts val="450"/>
              </a:spcAft>
              <a:buClr>
                <a:schemeClr val="tx1">
                  <a:lumMod val="75000"/>
                </a:schemeClr>
              </a:buClr>
              <a:buFont typeface="+mj-lt"/>
              <a:buAutoNum type="arabicPeriod"/>
            </a:pPr>
            <a:r>
              <a:rPr lang="en-GB" sz="1600" dirty="0">
                <a:solidFill>
                  <a:schemeClr val="tx1">
                    <a:lumMod val="75000"/>
                  </a:schemeClr>
                </a:solidFill>
                <a:cs typeface="Arial"/>
              </a:rPr>
              <a:t>Market Activity &amp; </a:t>
            </a:r>
            <a:r>
              <a:rPr lang="en-IE" sz="1600" dirty="0">
                <a:solidFill>
                  <a:schemeClr val="tx1">
                    <a:lumMod val="75000"/>
                  </a:schemeClr>
                </a:solidFill>
              </a:rPr>
              <a:t>TIBCO Outages</a:t>
            </a:r>
          </a:p>
          <a:p>
            <a:pPr marL="342900" indent="-342900">
              <a:spcAft>
                <a:spcPts val="450"/>
              </a:spcAft>
              <a:buClr>
                <a:schemeClr val="tx1">
                  <a:lumMod val="75000"/>
                </a:schemeClr>
              </a:buClr>
              <a:buFont typeface="+mj-lt"/>
              <a:buAutoNum type="arabicPeriod"/>
            </a:pPr>
            <a:r>
              <a:rPr lang="en-IE" sz="1600" dirty="0">
                <a:solidFill>
                  <a:schemeClr val="tx1">
                    <a:lumMod val="75000"/>
                  </a:schemeClr>
                </a:solidFill>
              </a:rPr>
              <a:t>Tibco Housekeeping</a:t>
            </a:r>
          </a:p>
          <a:p>
            <a:pPr marL="342900" indent="-342900">
              <a:spcAft>
                <a:spcPts val="450"/>
              </a:spcAft>
              <a:buClr>
                <a:schemeClr val="tx1">
                  <a:lumMod val="75000"/>
                </a:schemeClr>
              </a:buClr>
              <a:buFont typeface="+mj-lt"/>
              <a:buAutoNum type="arabicPeriod"/>
            </a:pPr>
            <a:r>
              <a:rPr lang="en-IE" sz="1600" dirty="0">
                <a:solidFill>
                  <a:schemeClr val="tx1">
                    <a:lumMod val="75000"/>
                  </a:schemeClr>
                </a:solidFill>
              </a:rPr>
              <a:t>V13.6 Microgeneration Transition</a:t>
            </a:r>
          </a:p>
          <a:p>
            <a:pPr>
              <a:spcAft>
                <a:spcPts val="450"/>
              </a:spcAft>
            </a:pPr>
            <a:endParaRPr lang="en-IE" sz="1600" dirty="0"/>
          </a:p>
          <a:p>
            <a:pPr>
              <a:spcAft>
                <a:spcPts val="450"/>
              </a:spcAft>
            </a:pPr>
            <a:endParaRPr lang="en-IE" sz="1600" dirty="0"/>
          </a:p>
          <a:p>
            <a:pPr marL="342900" indent="-342900">
              <a:spcAft>
                <a:spcPts val="450"/>
              </a:spcAft>
              <a:buAutoNum type="arabicPeriod"/>
            </a:pPr>
            <a:endParaRPr lang="en-GB" sz="1600" dirty="0">
              <a:highlight>
                <a:srgbClr val="FFFF00"/>
              </a:highlight>
              <a:cs typeface="Arial"/>
            </a:endParaRPr>
          </a:p>
          <a:p>
            <a:pPr marL="342900" indent="-342900">
              <a:spcAft>
                <a:spcPts val="450"/>
              </a:spcAft>
              <a:buFont typeface="Arial" panose="020B0604020202020204" pitchFamily="34" charset="0"/>
              <a:buAutoNum type="arabicPeriod"/>
            </a:pPr>
            <a:endParaRPr lang="en-IE" sz="1600" dirty="0"/>
          </a:p>
          <a:p>
            <a:pPr marL="342900" indent="-342900">
              <a:spcAft>
                <a:spcPts val="450"/>
              </a:spcAft>
              <a:buFont typeface="Arial" panose="020B0604020202020204" pitchFamily="34" charset="0"/>
              <a:buAutoNum type="arabicPeriod"/>
            </a:pPr>
            <a:endParaRPr lang="en-IE" sz="1600" dirty="0"/>
          </a:p>
          <a:p>
            <a:pPr marL="342900" indent="-342900">
              <a:spcAft>
                <a:spcPts val="450"/>
              </a:spcAft>
              <a:buAutoNum type="arabicPeriod"/>
            </a:pPr>
            <a:endParaRPr lang="en-IE" sz="1600" dirty="0">
              <a:cs typeface="Arial"/>
            </a:endParaRPr>
          </a:p>
          <a:p>
            <a:pPr marL="342900" indent="-342900">
              <a:buAutoNum type="arabicPeriod"/>
            </a:pPr>
            <a:endParaRPr lang="en-IE" sz="1600" dirty="0"/>
          </a:p>
          <a:p>
            <a:pPr marL="342900" indent="-342900">
              <a:buAutoNum type="arabicPeriod"/>
            </a:pPr>
            <a:endParaRPr lang="en-IE" sz="1600" dirty="0"/>
          </a:p>
          <a:p>
            <a:pPr marL="342900" indent="-342900">
              <a:buAutoNum type="arabicPeriod"/>
            </a:pPr>
            <a:endParaRPr lang="en-IE" sz="1600" dirty="0">
              <a:cs typeface="Arial"/>
            </a:endParaRPr>
          </a:p>
        </p:txBody>
      </p:sp>
      <p:sp>
        <p:nvSpPr>
          <p:cNvPr id="4" name="Title 1">
            <a:extLst>
              <a:ext uri="{FF2B5EF4-FFF2-40B4-BE49-F238E27FC236}">
                <a16:creationId xmlns:a16="http://schemas.microsoft.com/office/drawing/2014/main" id="{0E0C631F-BA4A-4091-BFE8-2600700C6419}"/>
              </a:ext>
            </a:extLst>
          </p:cNvPr>
          <p:cNvSpPr>
            <a:spLocks noGrp="1"/>
          </p:cNvSpPr>
          <p:nvPr>
            <p:ph type="title"/>
          </p:nvPr>
        </p:nvSpPr>
        <p:spPr>
          <a:xfrm>
            <a:off x="589355" y="200114"/>
            <a:ext cx="6810375" cy="712787"/>
          </a:xfrm>
        </p:spPr>
        <p:txBody>
          <a:bodyPr/>
          <a:lstStyle/>
          <a:p>
            <a:r>
              <a:rPr lang="en-IE" sz="2800" dirty="0"/>
              <a:t>Agenda</a:t>
            </a:r>
          </a:p>
        </p:txBody>
      </p:sp>
    </p:spTree>
    <p:extLst>
      <p:ext uri="{BB962C8B-B14F-4D97-AF65-F5344CB8AC3E}">
        <p14:creationId xmlns:p14="http://schemas.microsoft.com/office/powerpoint/2010/main" val="1763628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658B-636F-2B74-5835-9670D02AD5F7}"/>
              </a:ext>
            </a:extLst>
          </p:cNvPr>
          <p:cNvSpPr>
            <a:spLocks noGrp="1"/>
          </p:cNvSpPr>
          <p:nvPr>
            <p:ph type="title"/>
          </p:nvPr>
        </p:nvSpPr>
        <p:spPr/>
        <p:txBody>
          <a:bodyPr/>
          <a:lstStyle/>
          <a:p>
            <a:r>
              <a:rPr lang="en-GB" dirty="0"/>
              <a:t>Electricity Costs Emergency Benefit Scheme II</a:t>
            </a:r>
            <a:endParaRPr lang="en-IE" dirty="0"/>
          </a:p>
        </p:txBody>
      </p:sp>
      <p:sp>
        <p:nvSpPr>
          <p:cNvPr id="3" name="Content Placeholder 2">
            <a:extLst>
              <a:ext uri="{FF2B5EF4-FFF2-40B4-BE49-F238E27FC236}">
                <a16:creationId xmlns:a16="http://schemas.microsoft.com/office/drawing/2014/main" id="{882DB207-5CA0-3DA4-FD96-73DC2260B3CD}"/>
              </a:ext>
            </a:extLst>
          </p:cNvPr>
          <p:cNvSpPr>
            <a:spLocks noGrp="1"/>
          </p:cNvSpPr>
          <p:nvPr>
            <p:ph sz="quarter" idx="13"/>
          </p:nvPr>
        </p:nvSpPr>
        <p:spPr>
          <a:xfrm>
            <a:off x="246578" y="1254954"/>
            <a:ext cx="9030986" cy="5186943"/>
          </a:xfrm>
        </p:spPr>
        <p:txBody>
          <a:bodyPr/>
          <a:lstStyle/>
          <a:p>
            <a:pPr marL="285750" indent="-285750">
              <a:buClr>
                <a:schemeClr val="tx1">
                  <a:lumMod val="75000"/>
                </a:schemeClr>
              </a:buClr>
              <a:buFont typeface="Arial" panose="020B0604020202020204" pitchFamily="34" charset="0"/>
              <a:buChar char="•"/>
            </a:pPr>
            <a:r>
              <a:rPr lang="en-GB" sz="1600" dirty="0"/>
              <a:t>Unallocated credit is to be returned by suppliers between </a:t>
            </a:r>
            <a:r>
              <a:rPr lang="en-IE" sz="1600" dirty="0"/>
              <a:t>3 – 14 July 2023</a:t>
            </a:r>
          </a:p>
          <a:p>
            <a:pPr marL="285750" indent="-285750">
              <a:buClr>
                <a:schemeClr val="tx1">
                  <a:lumMod val="75000"/>
                </a:schemeClr>
              </a:buClr>
              <a:buFont typeface="Arial" panose="020B0604020202020204" pitchFamily="34" charset="0"/>
              <a:buChar char="•"/>
            </a:pPr>
            <a:r>
              <a:rPr lang="en-IE" sz="1600" dirty="0"/>
              <a:t>Funds are only to be returned to the dedicated ESBN Electricity Costs bank a/c</a:t>
            </a:r>
          </a:p>
          <a:p>
            <a:pPr marL="285750" indent="-285750">
              <a:buClr>
                <a:schemeClr val="tx1">
                  <a:lumMod val="75000"/>
                </a:schemeClr>
              </a:buClr>
              <a:buFont typeface="Arial" panose="020B0604020202020204" pitchFamily="34" charset="0"/>
              <a:buChar char="•"/>
            </a:pPr>
            <a:r>
              <a:rPr lang="en-GB" sz="1600" dirty="0"/>
              <a:t>Supplier ID must be included as a payment reference when returning funds </a:t>
            </a:r>
          </a:p>
          <a:p>
            <a:pPr marL="285750" indent="-285750">
              <a:buClr>
                <a:schemeClr val="tx1">
                  <a:lumMod val="75000"/>
                </a:schemeClr>
              </a:buClr>
              <a:buFont typeface="Arial" panose="020B0604020202020204" pitchFamily="34" charset="0"/>
              <a:buChar char="•"/>
            </a:pPr>
            <a:r>
              <a:rPr lang="en-GB" sz="1600" dirty="0"/>
              <a:t>An email must be sent to </a:t>
            </a:r>
            <a:r>
              <a:rPr lang="en-GB" sz="1600" dirty="0">
                <a:hlinkClick r:id="rId2"/>
              </a:rPr>
              <a:t>electricitycostsbill@esb.ie</a:t>
            </a:r>
            <a:r>
              <a:rPr lang="en-GB" sz="1600" dirty="0"/>
              <a:t> The email subject line should include ‘Unallocated Credit for &lt;Supplier Name&gt; &lt;Supplier ID&gt;</a:t>
            </a:r>
          </a:p>
          <a:p>
            <a:pPr marL="285750" indent="-285750">
              <a:buClr>
                <a:schemeClr val="tx1">
                  <a:lumMod val="75000"/>
                </a:schemeClr>
              </a:buClr>
              <a:buFont typeface="Arial" panose="020B0604020202020204" pitchFamily="34" charset="0"/>
              <a:buChar char="•"/>
            </a:pPr>
            <a:r>
              <a:rPr lang="en-GB" sz="1600" dirty="0"/>
              <a:t>Where funds are being returned an Unallocated Credit Report must also be uploaded to the SFTS;</a:t>
            </a:r>
          </a:p>
          <a:p>
            <a:pPr marL="285750" indent="-285750">
              <a:buFont typeface="Arial" panose="020B0604020202020204" pitchFamily="34" charset="0"/>
              <a:buChar char="•"/>
            </a:pPr>
            <a:endParaRPr lang="en-GB" sz="500" dirty="0"/>
          </a:p>
          <a:p>
            <a:pPr marL="457200" lvl="1" indent="-285750">
              <a:spcAft>
                <a:spcPts val="600"/>
              </a:spcAft>
              <a:buClr>
                <a:srgbClr val="0070C0"/>
              </a:buClr>
            </a:pPr>
            <a:r>
              <a:rPr lang="en-GB" dirty="0"/>
              <a:t>For each Effective Date suppliers are requested to specify the amount of money which was unallocated for the MPRN. If no funds are being returned for an Effective Date then ‘0.00’ should be entered.</a:t>
            </a:r>
          </a:p>
          <a:p>
            <a:pPr marL="457200" lvl="1" indent="-285750">
              <a:spcAft>
                <a:spcPts val="600"/>
              </a:spcAft>
              <a:buClr>
                <a:srgbClr val="0070C0"/>
              </a:buClr>
            </a:pPr>
            <a:r>
              <a:rPr lang="en-GB" dirty="0"/>
              <a:t>Please ensure that the amount of funds returned reconciles with the amount of funds reported as being returned. </a:t>
            </a:r>
          </a:p>
          <a:p>
            <a:pPr marL="457200" lvl="1" indent="-285750">
              <a:spcAft>
                <a:spcPts val="600"/>
              </a:spcAft>
              <a:buClr>
                <a:srgbClr val="0070C0"/>
              </a:buClr>
            </a:pPr>
            <a:r>
              <a:rPr lang="en-GB" dirty="0"/>
              <a:t>Reporting template will be recirculated by RMDS</a:t>
            </a:r>
          </a:p>
          <a:p>
            <a:pPr marL="342900" indent="-342900">
              <a:buClr>
                <a:schemeClr val="tx1">
                  <a:lumMod val="75000"/>
                </a:schemeClr>
              </a:buClr>
              <a:buFont typeface="Arial" panose="020B0604020202020204" pitchFamily="34" charset="0"/>
              <a:buChar char="•"/>
            </a:pPr>
            <a:r>
              <a:rPr lang="en-GB" sz="1600" dirty="0"/>
              <a:t>Please see Working Practice 0033 for reporting requirements</a:t>
            </a:r>
          </a:p>
        </p:txBody>
      </p:sp>
    </p:spTree>
    <p:extLst>
      <p:ext uri="{BB962C8B-B14F-4D97-AF65-F5344CB8AC3E}">
        <p14:creationId xmlns:p14="http://schemas.microsoft.com/office/powerpoint/2010/main" val="284184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53B2C-D63D-5D6D-A333-907CDA0B30E2}"/>
              </a:ext>
            </a:extLst>
          </p:cNvPr>
          <p:cNvSpPr>
            <a:spLocks noGrp="1"/>
          </p:cNvSpPr>
          <p:nvPr>
            <p:ph type="title"/>
          </p:nvPr>
        </p:nvSpPr>
        <p:spPr/>
        <p:txBody>
          <a:bodyPr/>
          <a:lstStyle/>
          <a:p>
            <a:r>
              <a:rPr lang="en-GB" dirty="0"/>
              <a:t>Sample Unallocated Credit Report</a:t>
            </a:r>
            <a:endParaRPr lang="en-IE" dirty="0"/>
          </a:p>
        </p:txBody>
      </p:sp>
      <p:graphicFrame>
        <p:nvGraphicFramePr>
          <p:cNvPr id="4" name="Content Placeholder 3">
            <a:extLst>
              <a:ext uri="{FF2B5EF4-FFF2-40B4-BE49-F238E27FC236}">
                <a16:creationId xmlns:a16="http://schemas.microsoft.com/office/drawing/2014/main" id="{AB98F3C3-703A-6182-D247-81E94971BACB}"/>
              </a:ext>
            </a:extLst>
          </p:cNvPr>
          <p:cNvGraphicFramePr>
            <a:graphicFrameLocks noGrp="1"/>
          </p:cNvGraphicFramePr>
          <p:nvPr>
            <p:ph sz="quarter" idx="13"/>
            <p:extLst>
              <p:ext uri="{D42A27DB-BD31-4B8C-83A1-F6EECF244321}">
                <p14:modId xmlns:p14="http://schemas.microsoft.com/office/powerpoint/2010/main" val="1404112072"/>
              </p:ext>
            </p:extLst>
          </p:nvPr>
        </p:nvGraphicFramePr>
        <p:xfrm>
          <a:off x="226031" y="1294544"/>
          <a:ext cx="8620018" cy="4571996"/>
        </p:xfrm>
        <a:graphic>
          <a:graphicData uri="http://schemas.openxmlformats.org/drawingml/2006/table">
            <a:tbl>
              <a:tblPr>
                <a:tableStyleId>{5C22544A-7EE6-4342-B048-85BDC9FD1C3A}</a:tableStyleId>
              </a:tblPr>
              <a:tblGrid>
                <a:gridCol w="1357948">
                  <a:extLst>
                    <a:ext uri="{9D8B030D-6E8A-4147-A177-3AD203B41FA5}">
                      <a16:colId xmlns:a16="http://schemas.microsoft.com/office/drawing/2014/main" val="1092204626"/>
                    </a:ext>
                  </a:extLst>
                </a:gridCol>
                <a:gridCol w="2420690">
                  <a:extLst>
                    <a:ext uri="{9D8B030D-6E8A-4147-A177-3AD203B41FA5}">
                      <a16:colId xmlns:a16="http://schemas.microsoft.com/office/drawing/2014/main" val="1749450949"/>
                    </a:ext>
                  </a:extLst>
                </a:gridCol>
                <a:gridCol w="2420690">
                  <a:extLst>
                    <a:ext uri="{9D8B030D-6E8A-4147-A177-3AD203B41FA5}">
                      <a16:colId xmlns:a16="http://schemas.microsoft.com/office/drawing/2014/main" val="3463334870"/>
                    </a:ext>
                  </a:extLst>
                </a:gridCol>
                <a:gridCol w="2420690">
                  <a:extLst>
                    <a:ext uri="{9D8B030D-6E8A-4147-A177-3AD203B41FA5}">
                      <a16:colId xmlns:a16="http://schemas.microsoft.com/office/drawing/2014/main" val="3172621094"/>
                    </a:ext>
                  </a:extLst>
                </a:gridCol>
              </a:tblGrid>
              <a:tr h="351692">
                <a:tc>
                  <a:txBody>
                    <a:bodyPr/>
                    <a:lstStyle/>
                    <a:p>
                      <a:pPr algn="l" fontAlgn="b"/>
                      <a:r>
                        <a:rPr lang="en-IE" sz="1100" u="none" strike="noStrike">
                          <a:effectLst/>
                        </a:rPr>
                        <a:t>MPRN </a:t>
                      </a:r>
                      <a:endParaRPr lang="en-IE"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IE" sz="1100" u="none" strike="noStrike">
                          <a:effectLst/>
                        </a:rPr>
                        <a:t>Effective Date 27102022</a:t>
                      </a:r>
                      <a:endParaRPr lang="en-IE"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IE" sz="1100" u="none" strike="noStrike">
                          <a:effectLst/>
                        </a:rPr>
                        <a:t>Effective Date 20122022</a:t>
                      </a:r>
                      <a:endParaRPr lang="en-IE"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IE" sz="1100" u="none" strike="noStrike">
                          <a:effectLst/>
                        </a:rPr>
                        <a:t>Effective Date 27022023</a:t>
                      </a:r>
                      <a:endParaRPr lang="en-IE"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08159218"/>
                  </a:ext>
                </a:extLst>
              </a:tr>
              <a:tr h="351692">
                <a:tc>
                  <a:txBody>
                    <a:bodyPr/>
                    <a:lstStyle/>
                    <a:p>
                      <a:pPr algn="r" fontAlgn="b"/>
                      <a:r>
                        <a:rPr lang="en-IE" sz="1100" u="none" strike="noStrike">
                          <a:effectLst/>
                        </a:rPr>
                        <a:t>10000000001</a:t>
                      </a:r>
                      <a:endParaRPr lang="en-IE" sz="1100" b="0" i="1" u="none" strike="noStrike">
                        <a:solidFill>
                          <a:srgbClr val="A6A6A6"/>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82115280"/>
                  </a:ext>
                </a:extLst>
              </a:tr>
              <a:tr h="351692">
                <a:tc>
                  <a:txBody>
                    <a:bodyPr/>
                    <a:lstStyle/>
                    <a:p>
                      <a:pPr algn="r" fontAlgn="b"/>
                      <a:r>
                        <a:rPr lang="en-IE" sz="1100" u="none" strike="noStrike">
                          <a:effectLst/>
                        </a:rPr>
                        <a:t>10000000002</a:t>
                      </a:r>
                      <a:endParaRPr lang="en-IE" sz="1100" b="0" i="1" u="none" strike="noStrike">
                        <a:solidFill>
                          <a:srgbClr val="A6A6A6"/>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26014365"/>
                  </a:ext>
                </a:extLst>
              </a:tr>
              <a:tr h="351692">
                <a:tc>
                  <a:txBody>
                    <a:bodyPr/>
                    <a:lstStyle/>
                    <a:p>
                      <a:pPr algn="r" fontAlgn="b"/>
                      <a:r>
                        <a:rPr lang="en-IE" sz="1100" u="none" strike="noStrike">
                          <a:effectLst/>
                        </a:rPr>
                        <a:t>10000000003</a:t>
                      </a:r>
                      <a:endParaRPr lang="en-IE" sz="1100" b="0" i="1" u="none" strike="noStrike">
                        <a:solidFill>
                          <a:srgbClr val="A6A6A6"/>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0.00</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67357984"/>
                  </a:ext>
                </a:extLst>
              </a:tr>
              <a:tr h="351692">
                <a:tc>
                  <a:txBody>
                    <a:bodyPr/>
                    <a:lstStyle/>
                    <a:p>
                      <a:pPr algn="r" fontAlgn="b"/>
                      <a:r>
                        <a:rPr lang="en-IE" sz="1100" u="none" strike="noStrike">
                          <a:effectLst/>
                        </a:rPr>
                        <a:t>10000000004</a:t>
                      </a:r>
                      <a:endParaRPr lang="en-IE" sz="1100" b="0" i="1" u="none" strike="noStrike">
                        <a:solidFill>
                          <a:srgbClr val="A6A6A6"/>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27598505"/>
                  </a:ext>
                </a:extLst>
              </a:tr>
              <a:tr h="351692">
                <a:tc>
                  <a:txBody>
                    <a:bodyPr/>
                    <a:lstStyle/>
                    <a:p>
                      <a:pPr algn="r" fontAlgn="b"/>
                      <a:r>
                        <a:rPr lang="en-IE" sz="1100" u="none" strike="noStrike">
                          <a:effectLst/>
                        </a:rPr>
                        <a:t>10000000005</a:t>
                      </a:r>
                      <a:endParaRPr lang="en-IE" sz="1100" b="0" i="1" u="none" strike="noStrike">
                        <a:solidFill>
                          <a:srgbClr val="A6A6A6"/>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36526421"/>
                  </a:ext>
                </a:extLst>
              </a:tr>
              <a:tr h="351692">
                <a:tc>
                  <a:txBody>
                    <a:bodyPr/>
                    <a:lstStyle/>
                    <a:p>
                      <a:pPr algn="r" fontAlgn="b"/>
                      <a:r>
                        <a:rPr lang="en-IE" sz="1100" u="none" strike="noStrike">
                          <a:effectLst/>
                        </a:rPr>
                        <a:t>10000000006</a:t>
                      </a:r>
                      <a:endParaRPr lang="en-IE" sz="1100" b="0" i="1" u="none" strike="noStrike">
                        <a:solidFill>
                          <a:srgbClr val="A6A6A6"/>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0.00</a:t>
                      </a:r>
                      <a:endParaRPr lang="en-IE" sz="1100" b="0" i="1" u="none" strike="noStrike">
                        <a:solidFill>
                          <a:srgbClr val="BFBFB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6633395"/>
                  </a:ext>
                </a:extLst>
              </a:tr>
              <a:tr h="351692">
                <a:tc>
                  <a:txBody>
                    <a:bodyPr/>
                    <a:lstStyle/>
                    <a:p>
                      <a:pPr algn="r" fontAlgn="b"/>
                      <a:r>
                        <a:rPr lang="en-IE" sz="1100" u="none" strike="noStrike">
                          <a:effectLst/>
                        </a:rPr>
                        <a:t>10000000007</a:t>
                      </a:r>
                      <a:endParaRPr lang="en-IE" sz="1100" b="0" i="1" u="none" strike="noStrike">
                        <a:solidFill>
                          <a:srgbClr val="A6A6A6"/>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0.00</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dirty="0">
                          <a:effectLst/>
                        </a:rPr>
                        <a:t>183.49</a:t>
                      </a:r>
                      <a:endParaRPr lang="en-IE" sz="1100" b="0" i="1" u="none" strike="noStrike" dirty="0">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48886431"/>
                  </a:ext>
                </a:extLst>
              </a:tr>
              <a:tr h="351692">
                <a:tc>
                  <a:txBody>
                    <a:bodyPr/>
                    <a:lstStyle/>
                    <a:p>
                      <a:pPr algn="r" fontAlgn="b"/>
                      <a:r>
                        <a:rPr lang="en-IE" sz="1100" u="none" strike="noStrike">
                          <a:effectLst/>
                        </a:rPr>
                        <a:t>10000000008</a:t>
                      </a:r>
                      <a:endParaRPr lang="en-IE" sz="1100" b="0" i="1" u="none" strike="noStrike">
                        <a:solidFill>
                          <a:srgbClr val="A6A6A6"/>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19631049"/>
                  </a:ext>
                </a:extLst>
              </a:tr>
              <a:tr h="351692">
                <a:tc>
                  <a:txBody>
                    <a:bodyPr/>
                    <a:lstStyle/>
                    <a:p>
                      <a:pPr algn="r" fontAlgn="b"/>
                      <a:r>
                        <a:rPr lang="en-IE" sz="1100" u="none" strike="noStrike">
                          <a:effectLst/>
                        </a:rPr>
                        <a:t>10000000009</a:t>
                      </a:r>
                      <a:endParaRPr lang="en-IE" sz="1100" b="0" i="1" u="none" strike="noStrike">
                        <a:solidFill>
                          <a:srgbClr val="A6A6A6"/>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0.00</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0.00</a:t>
                      </a:r>
                      <a:endParaRPr lang="en-IE" sz="1100" b="0" i="1" u="none" strike="noStrike">
                        <a:solidFill>
                          <a:srgbClr val="BFBFB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57898545"/>
                  </a:ext>
                </a:extLst>
              </a:tr>
              <a:tr h="351692">
                <a:tc>
                  <a:txBody>
                    <a:bodyPr/>
                    <a:lstStyle/>
                    <a:p>
                      <a:pPr algn="r" fontAlgn="b"/>
                      <a:r>
                        <a:rPr lang="en-IE" sz="1100" u="none" strike="noStrike">
                          <a:effectLst/>
                        </a:rPr>
                        <a:t>10000000010</a:t>
                      </a:r>
                      <a:endParaRPr lang="en-IE" sz="1100" b="0" i="1" u="none" strike="noStrike">
                        <a:solidFill>
                          <a:srgbClr val="A6A6A6"/>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55853047"/>
                  </a:ext>
                </a:extLst>
              </a:tr>
              <a:tr h="351692">
                <a:tc>
                  <a:txBody>
                    <a:bodyPr/>
                    <a:lstStyle/>
                    <a:p>
                      <a:pPr algn="r" fontAlgn="b"/>
                      <a:r>
                        <a:rPr lang="en-IE" sz="1100" u="none" strike="noStrike">
                          <a:effectLst/>
                        </a:rPr>
                        <a:t>10000000011</a:t>
                      </a:r>
                      <a:endParaRPr lang="en-IE" sz="1100" b="0" i="1" u="none" strike="noStrike">
                        <a:solidFill>
                          <a:srgbClr val="A6A6A6"/>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0.00</a:t>
                      </a:r>
                      <a:endParaRPr lang="en-IE" sz="1100" b="0" i="1" u="none" strike="noStrike">
                        <a:solidFill>
                          <a:srgbClr val="BFBFB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47626578"/>
                  </a:ext>
                </a:extLst>
              </a:tr>
              <a:tr h="351692">
                <a:tc>
                  <a:txBody>
                    <a:bodyPr/>
                    <a:lstStyle/>
                    <a:p>
                      <a:pPr algn="r" fontAlgn="b"/>
                      <a:r>
                        <a:rPr lang="en-IE" sz="1100" u="none" strike="noStrike">
                          <a:effectLst/>
                        </a:rPr>
                        <a:t>10000000012</a:t>
                      </a:r>
                      <a:endParaRPr lang="en-IE" sz="1100" b="0" i="1" u="none" strike="noStrike">
                        <a:solidFill>
                          <a:srgbClr val="A6A6A6"/>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a:effectLst/>
                        </a:rPr>
                        <a:t>183.49</a:t>
                      </a:r>
                      <a:endParaRPr lang="en-IE" sz="1100" b="0" i="1" u="none" strike="noStrike">
                        <a:solidFill>
                          <a:srgbClr val="BFBFBF"/>
                        </a:solidFill>
                        <a:effectLst/>
                        <a:latin typeface="Calibri" panose="020F0502020204030204" pitchFamily="34" charset="0"/>
                      </a:endParaRPr>
                    </a:p>
                  </a:txBody>
                  <a:tcPr marL="6350" marR="6350" marT="6350" marB="0" anchor="b"/>
                </a:tc>
                <a:tc>
                  <a:txBody>
                    <a:bodyPr/>
                    <a:lstStyle/>
                    <a:p>
                      <a:pPr algn="r" fontAlgn="b"/>
                      <a:r>
                        <a:rPr lang="en-IE" sz="1100" u="none" strike="noStrike" dirty="0">
                          <a:effectLst/>
                        </a:rPr>
                        <a:t>183.49</a:t>
                      </a:r>
                      <a:endParaRPr lang="en-IE" sz="1100" b="0" i="1" u="none" strike="noStrike" dirty="0">
                        <a:solidFill>
                          <a:srgbClr val="BFBFB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35885153"/>
                  </a:ext>
                </a:extLst>
              </a:tr>
            </a:tbl>
          </a:graphicData>
        </a:graphic>
      </p:graphicFrame>
    </p:spTree>
    <p:extLst>
      <p:ext uri="{BB962C8B-B14F-4D97-AF65-F5344CB8AC3E}">
        <p14:creationId xmlns:p14="http://schemas.microsoft.com/office/powerpoint/2010/main" val="147142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7884-A57F-2EDD-6676-12EF2D4CAA64}"/>
              </a:ext>
            </a:extLst>
          </p:cNvPr>
          <p:cNvSpPr>
            <a:spLocks noGrp="1"/>
          </p:cNvSpPr>
          <p:nvPr>
            <p:ph type="title"/>
          </p:nvPr>
        </p:nvSpPr>
        <p:spPr>
          <a:xfrm>
            <a:off x="503435" y="182683"/>
            <a:ext cx="6267236" cy="711736"/>
          </a:xfrm>
        </p:spPr>
        <p:txBody>
          <a:bodyPr/>
          <a:lstStyle/>
          <a:p>
            <a:pPr defTabSz="685800">
              <a:lnSpc>
                <a:spcPct val="100000"/>
              </a:lnSpc>
            </a:pPr>
            <a:r>
              <a:rPr lang="en-US" sz="2200" dirty="0">
                <a:cs typeface="Times New Roman" panose="02020603050405020304" pitchFamily="18" charset="0"/>
              </a:rPr>
              <a:t>Non-Zero MCC12 Estimates during power </a:t>
            </a:r>
            <a:br>
              <a:rPr lang="en-US" sz="2200" dirty="0">
                <a:cs typeface="Times New Roman" panose="02020603050405020304" pitchFamily="18" charset="0"/>
              </a:rPr>
            </a:br>
            <a:r>
              <a:rPr lang="en-US" sz="2200" dirty="0">
                <a:cs typeface="Times New Roman" panose="02020603050405020304" pitchFamily="18" charset="0"/>
              </a:rPr>
              <a:t>outage scenarios </a:t>
            </a:r>
            <a:br>
              <a:rPr lang="en-US" sz="2500" dirty="0">
                <a:cs typeface="Times New Roman" panose="02020603050405020304" pitchFamily="18" charset="0"/>
              </a:rPr>
            </a:br>
            <a:endParaRPr lang="en-US" sz="2500" dirty="0">
              <a:cs typeface="Times New Roman" panose="02020603050405020304" pitchFamily="18" charset="0"/>
            </a:endParaRPr>
          </a:p>
        </p:txBody>
      </p:sp>
      <p:sp>
        <p:nvSpPr>
          <p:cNvPr id="4" name="Content Placeholder 3">
            <a:extLst>
              <a:ext uri="{FF2B5EF4-FFF2-40B4-BE49-F238E27FC236}">
                <a16:creationId xmlns:a16="http://schemas.microsoft.com/office/drawing/2014/main" id="{CB7C105F-01F5-3B73-4F5F-31B722BEA217}"/>
              </a:ext>
            </a:extLst>
          </p:cNvPr>
          <p:cNvSpPr>
            <a:spLocks noGrp="1"/>
          </p:cNvSpPr>
          <p:nvPr>
            <p:ph sz="quarter" idx="13"/>
          </p:nvPr>
        </p:nvSpPr>
        <p:spPr>
          <a:xfrm>
            <a:off x="250897" y="1301733"/>
            <a:ext cx="8258781" cy="1533934"/>
          </a:xfrm>
        </p:spPr>
        <p:txBody>
          <a:bodyPr vert="horz" lIns="0" tIns="35100" rIns="0" bIns="34290" rtlCol="0" anchor="t">
            <a:noAutofit/>
          </a:bodyPr>
          <a:lstStyle/>
          <a:p>
            <a:pPr marL="285750" indent="-285750" defTabSz="685800">
              <a:spcBef>
                <a:spcPts val="600"/>
              </a:spcBef>
              <a:spcAft>
                <a:spcPts val="450"/>
              </a:spcAft>
              <a:buClr>
                <a:schemeClr val="tx1">
                  <a:lumMod val="75000"/>
                </a:schemeClr>
              </a:buClr>
            </a:pPr>
            <a:r>
              <a:rPr lang="en-IE" sz="1700" dirty="0">
                <a:solidFill>
                  <a:schemeClr val="accent1"/>
                </a:solidFill>
              </a:rPr>
              <a:t>The second validation routine fix is planned for early Q3 2023</a:t>
            </a:r>
            <a:endParaRPr lang="en-IE" sz="1700" dirty="0">
              <a:solidFill>
                <a:schemeClr val="accent1"/>
              </a:solidFill>
              <a:highlight>
                <a:srgbClr val="FFFF00"/>
              </a:highlight>
            </a:endParaRPr>
          </a:p>
          <a:p>
            <a:pPr marL="285750" indent="-285750" defTabSz="685800">
              <a:spcBef>
                <a:spcPts val="600"/>
              </a:spcBef>
              <a:spcAft>
                <a:spcPts val="450"/>
              </a:spcAft>
              <a:buClr>
                <a:schemeClr val="tx1">
                  <a:lumMod val="75000"/>
                </a:schemeClr>
              </a:buClr>
            </a:pPr>
            <a:r>
              <a:rPr lang="en-IE" sz="1700" dirty="0">
                <a:solidFill>
                  <a:schemeClr val="accent1"/>
                </a:solidFill>
              </a:rPr>
              <a:t>Engagement will take place with impacted Suppliers once the fix is resolved </a:t>
            </a:r>
          </a:p>
          <a:p>
            <a:pPr marL="0" indent="0" defTabSz="685800">
              <a:spcBef>
                <a:spcPts val="600"/>
              </a:spcBef>
              <a:spcAft>
                <a:spcPts val="450"/>
              </a:spcAft>
              <a:buClr>
                <a:schemeClr val="accent2"/>
              </a:buClr>
              <a:buNone/>
            </a:pPr>
            <a:endParaRPr lang="en-IE" sz="1600" dirty="0">
              <a:solidFill>
                <a:schemeClr val="accent1"/>
              </a:solidFill>
            </a:endParaRPr>
          </a:p>
          <a:p>
            <a:pPr marL="0" indent="0" defTabSz="685800">
              <a:spcBef>
                <a:spcPts val="600"/>
              </a:spcBef>
              <a:spcAft>
                <a:spcPts val="450"/>
              </a:spcAft>
              <a:buClr>
                <a:schemeClr val="accent2"/>
              </a:buClr>
              <a:buNone/>
            </a:pPr>
            <a:endParaRPr lang="en-IE" sz="1600" dirty="0">
              <a:solidFill>
                <a:schemeClr val="accent1"/>
              </a:solidFill>
            </a:endParaRPr>
          </a:p>
          <a:p>
            <a:pPr marL="0" indent="0" defTabSz="685800">
              <a:spcBef>
                <a:spcPts val="600"/>
              </a:spcBef>
              <a:spcAft>
                <a:spcPts val="450"/>
              </a:spcAft>
              <a:buClr>
                <a:schemeClr val="accent2"/>
              </a:buClr>
              <a:buNone/>
            </a:pPr>
            <a:endParaRPr lang="en-IE" sz="1600" dirty="0">
              <a:solidFill>
                <a:schemeClr val="accent1"/>
              </a:solidFill>
            </a:endParaRPr>
          </a:p>
          <a:p>
            <a:pPr marL="0" indent="0" defTabSz="685800">
              <a:spcBef>
                <a:spcPts val="600"/>
              </a:spcBef>
              <a:spcAft>
                <a:spcPts val="450"/>
              </a:spcAft>
              <a:buClr>
                <a:schemeClr val="accent2"/>
              </a:buClr>
              <a:buNone/>
            </a:pPr>
            <a:endParaRPr lang="en-IE" sz="1600" dirty="0">
              <a:solidFill>
                <a:schemeClr val="accent1"/>
              </a:solidFill>
            </a:endParaRPr>
          </a:p>
          <a:p>
            <a:pPr marL="0" indent="0" defTabSz="685800">
              <a:spcBef>
                <a:spcPts val="600"/>
              </a:spcBef>
              <a:spcAft>
                <a:spcPts val="450"/>
              </a:spcAft>
              <a:buClr>
                <a:schemeClr val="accent2"/>
              </a:buClr>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685800">
              <a:spcBef>
                <a:spcPts val="600"/>
              </a:spcBef>
              <a:spcAft>
                <a:spcPts val="450"/>
              </a:spcAft>
              <a:buClr>
                <a:schemeClr val="accent2"/>
              </a:buClr>
              <a:buNone/>
            </a:pPr>
            <a:endParaRPr lang="en-IE" sz="1600" dirty="0">
              <a:solidFill>
                <a:schemeClr val="accent1"/>
              </a:solidFill>
              <a:cs typeface="Arial"/>
            </a:endParaRPr>
          </a:p>
        </p:txBody>
      </p:sp>
      <p:sp>
        <p:nvSpPr>
          <p:cNvPr id="5" name="Title 1">
            <a:extLst>
              <a:ext uri="{FF2B5EF4-FFF2-40B4-BE49-F238E27FC236}">
                <a16:creationId xmlns:a16="http://schemas.microsoft.com/office/drawing/2014/main" id="{D71A93B6-5A78-07C5-3734-AA12ECC3C86D}"/>
              </a:ext>
            </a:extLst>
          </p:cNvPr>
          <p:cNvSpPr txBox="1">
            <a:spLocks/>
          </p:cNvSpPr>
          <p:nvPr/>
        </p:nvSpPr>
        <p:spPr>
          <a:xfrm>
            <a:off x="129247" y="2948683"/>
            <a:ext cx="8763856" cy="2856216"/>
          </a:xfrm>
          <a:prstGeom prst="rect">
            <a:avLst/>
          </a:prstGeom>
        </p:spPr>
        <p:txBody>
          <a:bodyPr vert="horz" lIns="0" tIns="46800" rIns="0" bIns="45720" rtlCol="0" anchor="t" anchorCtr="0">
            <a:noAutofit/>
          </a:bodyPr>
          <a:lstStyle>
            <a:lvl1pPr algn="l" defTabSz="514350" rtl="0" eaLnBrk="1" latinLnBrk="0" hangingPunct="1">
              <a:lnSpc>
                <a:spcPts val="3600"/>
              </a:lnSpc>
              <a:spcBef>
                <a:spcPct val="0"/>
              </a:spcBef>
              <a:buNone/>
              <a:defRPr sz="1875" b="0" kern="1200">
                <a:solidFill>
                  <a:schemeClr val="accent1"/>
                </a:solidFill>
                <a:latin typeface="+mj-lt"/>
                <a:ea typeface="+mj-ea"/>
                <a:cs typeface="+mj-cs"/>
              </a:defRPr>
            </a:lvl1pPr>
          </a:lstStyle>
          <a:p>
            <a:pPr defTabSz="685800">
              <a:lnSpc>
                <a:spcPct val="100000"/>
              </a:lnSpc>
              <a:spcBef>
                <a:spcPts val="600"/>
              </a:spcBef>
              <a:spcAft>
                <a:spcPts val="450"/>
              </a:spcAft>
              <a:buClr>
                <a:schemeClr val="tx1">
                  <a:lumMod val="75000"/>
                </a:schemeClr>
              </a:buClr>
            </a:pPr>
            <a:r>
              <a:rPr lang="en-IE" sz="2200" dirty="0">
                <a:latin typeface="+mn-lt"/>
                <a:ea typeface="+mn-ea"/>
                <a:cs typeface="+mn-cs"/>
              </a:rPr>
              <a:t>    Retail Market Services Survey Action Plan</a:t>
            </a:r>
          </a:p>
          <a:p>
            <a:pPr defTabSz="685800">
              <a:lnSpc>
                <a:spcPct val="100000"/>
              </a:lnSpc>
              <a:spcBef>
                <a:spcPts val="600"/>
              </a:spcBef>
              <a:spcAft>
                <a:spcPts val="450"/>
              </a:spcAft>
              <a:buClr>
                <a:schemeClr val="tx1">
                  <a:lumMod val="75000"/>
                </a:schemeClr>
              </a:buClr>
            </a:pPr>
            <a:endParaRPr lang="en-IE" sz="1700" dirty="0">
              <a:latin typeface="+mn-lt"/>
              <a:ea typeface="+mn-ea"/>
              <a:cs typeface="+mn-cs"/>
            </a:endParaRPr>
          </a:p>
          <a:p>
            <a:pPr marL="285750" indent="-285750" defTabSz="685800">
              <a:lnSpc>
                <a:spcPct val="100000"/>
              </a:lnSpc>
              <a:spcBef>
                <a:spcPts val="600"/>
              </a:spcBef>
              <a:spcAft>
                <a:spcPts val="450"/>
              </a:spcAft>
              <a:buClr>
                <a:schemeClr val="tx1">
                  <a:lumMod val="75000"/>
                </a:schemeClr>
              </a:buClr>
              <a:buFont typeface="Arial" panose="020B0604020202020204" pitchFamily="34" charset="0"/>
              <a:buChar char="•"/>
            </a:pPr>
            <a:r>
              <a:rPr lang="en-IE" sz="1700" dirty="0">
                <a:latin typeface="+mn-lt"/>
                <a:ea typeface="+mn-ea"/>
                <a:cs typeface="+mn-cs"/>
              </a:rPr>
              <a:t>ESB Networks have commenced the Supplier Stakeholder 1-2-1 sessions and will be meeting with Suppliers in the coming months </a:t>
            </a:r>
            <a:endParaRPr lang="en-GB" sz="1700" dirty="0">
              <a:latin typeface="+mn-lt"/>
              <a:ea typeface="+mn-ea"/>
              <a:cs typeface="+mn-cs"/>
            </a:endParaRPr>
          </a:p>
          <a:p>
            <a:pPr marL="285750" lvl="0" indent="-285750" defTabSz="685800">
              <a:lnSpc>
                <a:spcPct val="100000"/>
              </a:lnSpc>
              <a:spcBef>
                <a:spcPts val="600"/>
              </a:spcBef>
              <a:spcAft>
                <a:spcPts val="450"/>
              </a:spcAft>
              <a:buClr>
                <a:schemeClr val="tx1">
                  <a:lumMod val="75000"/>
                </a:schemeClr>
              </a:buClr>
              <a:buFont typeface="Arial" panose="020B0604020202020204" pitchFamily="34" charset="0"/>
              <a:buChar char="•"/>
            </a:pPr>
            <a:r>
              <a:rPr lang="en-IE" sz="1700" dirty="0">
                <a:latin typeface="+mn-lt"/>
                <a:ea typeface="+mn-ea"/>
                <a:cs typeface="+mn-cs"/>
              </a:rPr>
              <a:t>Reminder that the Roles and Responsibility workshop is scheduled for Monday 26th June at 15:00 as per note issued from RMDS. </a:t>
            </a:r>
          </a:p>
          <a:p>
            <a:pPr marL="285750" lvl="0" indent="-285750" defTabSz="685800">
              <a:lnSpc>
                <a:spcPct val="100000"/>
              </a:lnSpc>
              <a:spcBef>
                <a:spcPts val="600"/>
              </a:spcBef>
              <a:spcAft>
                <a:spcPts val="450"/>
              </a:spcAft>
              <a:buClr>
                <a:schemeClr val="tx1">
                  <a:lumMod val="75000"/>
                </a:schemeClr>
              </a:buClr>
              <a:buFont typeface="Arial" panose="020B0604020202020204" pitchFamily="34" charset="0"/>
              <a:buChar char="•"/>
            </a:pPr>
            <a:r>
              <a:rPr lang="en-IE" sz="1700" dirty="0">
                <a:latin typeface="+mn-lt"/>
                <a:ea typeface="+mn-ea"/>
                <a:cs typeface="+mn-cs"/>
              </a:rPr>
              <a:t>We encourage all Suppliers to attend the workshops and share the updates within their teams </a:t>
            </a:r>
          </a:p>
          <a:p>
            <a:endParaRPr lang="en-IE" sz="2200" b="1" dirty="0"/>
          </a:p>
          <a:p>
            <a:endParaRPr lang="en-IE" sz="2200" dirty="0"/>
          </a:p>
          <a:p>
            <a:endParaRPr lang="en-IE" sz="2200" dirty="0"/>
          </a:p>
          <a:p>
            <a:endParaRPr lang="en-IE" sz="2200" dirty="0"/>
          </a:p>
          <a:p>
            <a:endParaRPr lang="en-IE" sz="2200" dirty="0"/>
          </a:p>
          <a:p>
            <a:br>
              <a:rPr lang="en-IE" sz="2200" dirty="0"/>
            </a:br>
            <a:endParaRPr lang="en-GB" sz="2200" dirty="0"/>
          </a:p>
        </p:txBody>
      </p:sp>
      <p:cxnSp>
        <p:nvCxnSpPr>
          <p:cNvPr id="8" name="Straight Connector 7">
            <a:extLst>
              <a:ext uri="{FF2B5EF4-FFF2-40B4-BE49-F238E27FC236}">
                <a16:creationId xmlns:a16="http://schemas.microsoft.com/office/drawing/2014/main" id="{6AE867BF-0198-D474-59E5-9576285C5C41}"/>
              </a:ext>
            </a:extLst>
          </p:cNvPr>
          <p:cNvCxnSpPr>
            <a:cxnSpLocks/>
          </p:cNvCxnSpPr>
          <p:nvPr/>
        </p:nvCxnSpPr>
        <p:spPr>
          <a:xfrm>
            <a:off x="381785" y="3575407"/>
            <a:ext cx="8258781"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92718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Market Activity</a:t>
            </a:r>
          </a:p>
        </p:txBody>
      </p:sp>
      <p:graphicFrame>
        <p:nvGraphicFramePr>
          <p:cNvPr id="3" name="Chart 2">
            <a:extLst>
              <a:ext uri="{FF2B5EF4-FFF2-40B4-BE49-F238E27FC236}">
                <a16:creationId xmlns:a16="http://schemas.microsoft.com/office/drawing/2014/main" id="{9F133376-7B26-2C69-2936-8BBAAF094CD6}"/>
              </a:ext>
            </a:extLst>
          </p:cNvPr>
          <p:cNvGraphicFramePr>
            <a:graphicFrameLocks/>
          </p:cNvGraphicFramePr>
          <p:nvPr>
            <p:extLst>
              <p:ext uri="{D42A27DB-BD31-4B8C-83A1-F6EECF244321}">
                <p14:modId xmlns:p14="http://schemas.microsoft.com/office/powerpoint/2010/main" val="4254370014"/>
              </p:ext>
            </p:extLst>
          </p:nvPr>
        </p:nvGraphicFramePr>
        <p:xfrm>
          <a:off x="184935" y="1402672"/>
          <a:ext cx="8743308" cy="47515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1582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Tibco Outages (Unplanned)</a:t>
            </a:r>
          </a:p>
        </p:txBody>
      </p:sp>
      <p:sp>
        <p:nvSpPr>
          <p:cNvPr id="4" name="TextBox 3">
            <a:extLst>
              <a:ext uri="{FF2B5EF4-FFF2-40B4-BE49-F238E27FC236}">
                <a16:creationId xmlns:a16="http://schemas.microsoft.com/office/drawing/2014/main" id="{11690CEA-2250-46C0-AEEC-74DCCFB4E9D1}"/>
              </a:ext>
            </a:extLst>
          </p:cNvPr>
          <p:cNvSpPr txBox="1"/>
          <p:nvPr/>
        </p:nvSpPr>
        <p:spPr>
          <a:xfrm>
            <a:off x="496389" y="5355852"/>
            <a:ext cx="8561381" cy="646331"/>
          </a:xfrm>
          <a:prstGeom prst="rect">
            <a:avLst/>
          </a:prstGeom>
          <a:noFill/>
        </p:spPr>
        <p:txBody>
          <a:bodyPr wrap="square" rtlCol="0">
            <a:spAutoFit/>
          </a:bodyPr>
          <a:lstStyle/>
          <a:p>
            <a:r>
              <a:rPr lang="en-GB" dirty="0"/>
              <a:t>Suppliers are reminded to use the outage notification facility to notify ESB Networks of planned outages</a:t>
            </a:r>
            <a:endParaRPr lang="en-IE" dirty="0"/>
          </a:p>
        </p:txBody>
      </p:sp>
      <p:sp>
        <p:nvSpPr>
          <p:cNvPr id="10" name="TextBox 9">
            <a:extLst>
              <a:ext uri="{FF2B5EF4-FFF2-40B4-BE49-F238E27FC236}">
                <a16:creationId xmlns:a16="http://schemas.microsoft.com/office/drawing/2014/main" id="{EF174995-D6BD-8588-68A8-F14DE45ABC62}"/>
              </a:ext>
            </a:extLst>
          </p:cNvPr>
          <p:cNvSpPr txBox="1"/>
          <p:nvPr/>
        </p:nvSpPr>
        <p:spPr>
          <a:xfrm>
            <a:off x="5034893" y="1516485"/>
            <a:ext cx="3858975" cy="369332"/>
          </a:xfrm>
          <a:prstGeom prst="rect">
            <a:avLst/>
          </a:prstGeom>
          <a:noFill/>
        </p:spPr>
        <p:txBody>
          <a:bodyPr wrap="square" rtlCol="0">
            <a:spAutoFit/>
          </a:bodyPr>
          <a:lstStyle/>
          <a:p>
            <a:r>
              <a:rPr lang="en-IE" dirty="0"/>
              <a:t> </a:t>
            </a:r>
            <a:r>
              <a:rPr lang="en-IE" b="1" dirty="0"/>
              <a:t>May Unplanned Outages 2023</a:t>
            </a:r>
          </a:p>
        </p:txBody>
      </p:sp>
      <p:pic>
        <p:nvPicPr>
          <p:cNvPr id="9" name="Picture 8">
            <a:extLst>
              <a:ext uri="{FF2B5EF4-FFF2-40B4-BE49-F238E27FC236}">
                <a16:creationId xmlns:a16="http://schemas.microsoft.com/office/drawing/2014/main" id="{7D50E6B8-7626-173F-762F-74582D555031}"/>
              </a:ext>
            </a:extLst>
          </p:cNvPr>
          <p:cNvPicPr>
            <a:picLocks noChangeAspect="1"/>
          </p:cNvPicPr>
          <p:nvPr/>
        </p:nvPicPr>
        <p:blipFill>
          <a:blip r:embed="rId2"/>
          <a:stretch>
            <a:fillRect/>
          </a:stretch>
        </p:blipFill>
        <p:spPr>
          <a:xfrm>
            <a:off x="4696080" y="1885816"/>
            <a:ext cx="4285528" cy="3086367"/>
          </a:xfrm>
          <a:prstGeom prst="rect">
            <a:avLst/>
          </a:prstGeom>
        </p:spPr>
      </p:pic>
      <p:pic>
        <p:nvPicPr>
          <p:cNvPr id="12" name="Picture 11">
            <a:extLst>
              <a:ext uri="{FF2B5EF4-FFF2-40B4-BE49-F238E27FC236}">
                <a16:creationId xmlns:a16="http://schemas.microsoft.com/office/drawing/2014/main" id="{8F2DBCD3-E82B-A9EA-1112-BA4A04E53507}"/>
              </a:ext>
            </a:extLst>
          </p:cNvPr>
          <p:cNvPicPr>
            <a:picLocks noChangeAspect="1"/>
          </p:cNvPicPr>
          <p:nvPr/>
        </p:nvPicPr>
        <p:blipFill rotWithShape="1">
          <a:blip r:embed="rId3"/>
          <a:srcRect r="5857" b="3444"/>
          <a:stretch/>
        </p:blipFill>
        <p:spPr>
          <a:xfrm>
            <a:off x="0" y="1502148"/>
            <a:ext cx="4532179" cy="3853704"/>
          </a:xfrm>
          <a:prstGeom prst="rect">
            <a:avLst/>
          </a:prstGeom>
        </p:spPr>
      </p:pic>
    </p:spTree>
    <p:extLst>
      <p:ext uri="{BB962C8B-B14F-4D97-AF65-F5344CB8AC3E}">
        <p14:creationId xmlns:p14="http://schemas.microsoft.com/office/powerpoint/2010/main" val="804292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Tibco Outages (Planned)</a:t>
            </a:r>
          </a:p>
        </p:txBody>
      </p:sp>
      <p:graphicFrame>
        <p:nvGraphicFramePr>
          <p:cNvPr id="6" name="Chart 5">
            <a:extLst>
              <a:ext uri="{FF2B5EF4-FFF2-40B4-BE49-F238E27FC236}">
                <a16:creationId xmlns:a16="http://schemas.microsoft.com/office/drawing/2014/main" id="{E302AEE6-270D-04F8-B7CA-1E033102E13B}"/>
              </a:ext>
            </a:extLst>
          </p:cNvPr>
          <p:cNvGraphicFramePr>
            <a:graphicFrameLocks/>
          </p:cNvGraphicFramePr>
          <p:nvPr>
            <p:extLst>
              <p:ext uri="{D42A27DB-BD31-4B8C-83A1-F6EECF244321}">
                <p14:modId xmlns:p14="http://schemas.microsoft.com/office/powerpoint/2010/main" val="2359391792"/>
              </p:ext>
            </p:extLst>
          </p:nvPr>
        </p:nvGraphicFramePr>
        <p:xfrm>
          <a:off x="0" y="1552283"/>
          <a:ext cx="4895400" cy="34638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9665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A6BA-92DA-4EAC-BF52-920F1AE71E81}"/>
              </a:ext>
            </a:extLst>
          </p:cNvPr>
          <p:cNvSpPr>
            <a:spLocks noGrp="1"/>
          </p:cNvSpPr>
          <p:nvPr>
            <p:ph type="title"/>
          </p:nvPr>
        </p:nvSpPr>
        <p:spPr/>
        <p:txBody>
          <a:bodyPr/>
          <a:lstStyle/>
          <a:p>
            <a:r>
              <a:rPr lang="en-IE" dirty="0"/>
              <a:t>TIBCO Housekeeping</a:t>
            </a:r>
          </a:p>
        </p:txBody>
      </p:sp>
      <p:sp>
        <p:nvSpPr>
          <p:cNvPr id="5" name="Content Placeholder 4">
            <a:extLst>
              <a:ext uri="{FF2B5EF4-FFF2-40B4-BE49-F238E27FC236}">
                <a16:creationId xmlns:a16="http://schemas.microsoft.com/office/drawing/2014/main" id="{36A392C3-F05E-4F85-AF8C-5ACE966433F8}"/>
              </a:ext>
            </a:extLst>
          </p:cNvPr>
          <p:cNvSpPr>
            <a:spLocks noGrp="1"/>
          </p:cNvSpPr>
          <p:nvPr>
            <p:ph sz="quarter" idx="13"/>
          </p:nvPr>
        </p:nvSpPr>
        <p:spPr>
          <a:xfrm>
            <a:off x="261159" y="1211862"/>
            <a:ext cx="8621681" cy="5094514"/>
          </a:xfrm>
        </p:spPr>
        <p:txBody>
          <a:bodyPr vert="horz" lIns="0" tIns="46800" rIns="0" bIns="45720" rtlCol="0">
            <a:noAutofit/>
          </a:bodyPr>
          <a:lstStyle/>
          <a:p>
            <a:pPr marL="342900" indent="-342900">
              <a:lnSpc>
                <a:spcPct val="107000"/>
              </a:lnSpc>
              <a:spcBef>
                <a:spcPts val="600"/>
              </a:spcBef>
              <a:buClr>
                <a:schemeClr val="tx1">
                  <a:lumMod val="50000"/>
                </a:schemeClr>
              </a:buClr>
              <a:buFont typeface="Arial" panose="020B0604020202020204" pitchFamily="34" charset="0"/>
              <a:buChar char="•"/>
            </a:pPr>
            <a:r>
              <a:rPr lang="en-IE" sz="1500" dirty="0"/>
              <a:t>Suppliers are reminded of the regular housekeeping requirements e.g. database re-orgs which keep EMMAs running more efficiently.</a:t>
            </a:r>
          </a:p>
          <a:p>
            <a:pPr marL="342900" indent="-342900">
              <a:lnSpc>
                <a:spcPct val="107000"/>
              </a:lnSpc>
              <a:spcBef>
                <a:spcPts val="600"/>
              </a:spcBef>
              <a:buClr>
                <a:schemeClr val="tx1">
                  <a:lumMod val="50000"/>
                </a:schemeClr>
              </a:buClr>
              <a:buFont typeface="Arial" panose="020B0604020202020204" pitchFamily="34" charset="0"/>
              <a:buChar char="•"/>
            </a:pPr>
            <a:r>
              <a:rPr lang="en-IE" sz="1500" dirty="0"/>
              <a:t>Digital Certificates:</a:t>
            </a:r>
          </a:p>
          <a:p>
            <a:pPr>
              <a:lnSpc>
                <a:spcPct val="107000"/>
              </a:lnSpc>
              <a:spcBef>
                <a:spcPts val="600"/>
              </a:spcBef>
              <a:buClr>
                <a:schemeClr val="tx1">
                  <a:lumMod val="50000"/>
                </a:schemeClr>
              </a:buClr>
            </a:pPr>
            <a:endParaRPr lang="en-IE" sz="500" dirty="0"/>
          </a:p>
          <a:p>
            <a:pPr marL="457200" lvl="1" indent="-285750">
              <a:spcAft>
                <a:spcPts val="600"/>
              </a:spcAft>
              <a:buClr>
                <a:srgbClr val="0070C0"/>
              </a:buClr>
            </a:pPr>
            <a:r>
              <a:rPr lang="en-IE" dirty="0"/>
              <a:t>Suppliers are reminded to check their Production EMMA and Test EMMA Certificates to ensure they are kept up to date otherwise the EMMA will not work if the digital cert expires.</a:t>
            </a:r>
          </a:p>
          <a:p>
            <a:pPr marL="457200" lvl="1" indent="-285750">
              <a:spcAft>
                <a:spcPts val="600"/>
              </a:spcAft>
              <a:buClr>
                <a:srgbClr val="0070C0"/>
              </a:buClr>
            </a:pPr>
            <a:r>
              <a:rPr lang="en-IE" dirty="0"/>
              <a:t>A notification issues to advise when a digital certificate is due to expire, usually approx. 60 days before expiry. Additional notifications issue as the expiry date moves closer. </a:t>
            </a:r>
          </a:p>
          <a:p>
            <a:pPr marL="457200" lvl="1" indent="-285750">
              <a:spcAft>
                <a:spcPts val="600"/>
              </a:spcAft>
              <a:buClr>
                <a:srgbClr val="0070C0"/>
              </a:buClr>
            </a:pPr>
            <a:r>
              <a:rPr lang="en-IE" dirty="0"/>
              <a:t>Suppliers should ensure that they take action on receipt of the notifications as it can take time to get the cert procured and installed. </a:t>
            </a:r>
          </a:p>
          <a:p>
            <a:pPr marL="342900" indent="-342900">
              <a:lnSpc>
                <a:spcPct val="107000"/>
              </a:lnSpc>
              <a:spcBef>
                <a:spcPts val="600"/>
              </a:spcBef>
              <a:buClr>
                <a:schemeClr val="tx1">
                  <a:lumMod val="50000"/>
                </a:schemeClr>
              </a:buClr>
              <a:buFont typeface="Arial" panose="020B0604020202020204" pitchFamily="34" charset="0"/>
              <a:buChar char="•"/>
            </a:pPr>
            <a:r>
              <a:rPr lang="en-IE" sz="1500" dirty="0"/>
              <a:t>Suppliers are reminded to ensure that updated contact information for the notification emails are sent to Market Message Hub Support team (</a:t>
            </a:r>
            <a:r>
              <a:rPr lang="en-GB" sz="1500" dirty="0">
                <a:hlinkClick r:id="rId2"/>
              </a:rPr>
              <a:t>RetailMarketHubSupport@esb.ie</a:t>
            </a:r>
            <a:r>
              <a:rPr lang="en-IE" sz="1500" dirty="0"/>
              <a:t>) to ensure that the notification emails are going to the correct people</a:t>
            </a:r>
          </a:p>
          <a:p>
            <a:pPr marL="342900" indent="-342900">
              <a:lnSpc>
                <a:spcPct val="107000"/>
              </a:lnSpc>
              <a:spcBef>
                <a:spcPts val="600"/>
              </a:spcBef>
              <a:buClr>
                <a:schemeClr val="tx1">
                  <a:lumMod val="50000"/>
                </a:schemeClr>
              </a:buClr>
              <a:buFont typeface="Arial" panose="020B0604020202020204" pitchFamily="34" charset="0"/>
              <a:buChar char="•"/>
            </a:pPr>
            <a:r>
              <a:rPr lang="en-IE" sz="1500" dirty="0"/>
              <a:t>Infrastructure Changes</a:t>
            </a:r>
          </a:p>
          <a:p>
            <a:pPr marL="342900" indent="-342900">
              <a:lnSpc>
                <a:spcPct val="107000"/>
              </a:lnSpc>
              <a:spcBef>
                <a:spcPts val="600"/>
              </a:spcBef>
              <a:buClr>
                <a:schemeClr val="tx1">
                  <a:lumMod val="50000"/>
                </a:schemeClr>
              </a:buClr>
              <a:buFont typeface="Arial" panose="020B0604020202020204" pitchFamily="34" charset="0"/>
              <a:buChar char="•"/>
            </a:pPr>
            <a:r>
              <a:rPr lang="en-IE" sz="1500" dirty="0"/>
              <a:t>Suppliers are requested to let the Market Message Hub Support team (</a:t>
            </a:r>
            <a:r>
              <a:rPr lang="en-GB" sz="1500" dirty="0">
                <a:hlinkClick r:id="rId2"/>
              </a:rPr>
              <a:t>RetailMarketHubSupport@esb.ie</a:t>
            </a:r>
            <a:r>
              <a:rPr lang="en-IE" sz="1500" dirty="0"/>
              <a:t>) know of any changes that may impact the TIBCO EMMA e.g. IP Address change</a:t>
            </a:r>
          </a:p>
        </p:txBody>
      </p:sp>
    </p:spTree>
    <p:extLst>
      <p:ext uri="{BB962C8B-B14F-4D97-AF65-F5344CB8AC3E}">
        <p14:creationId xmlns:p14="http://schemas.microsoft.com/office/powerpoint/2010/main" val="795504769"/>
      </p:ext>
    </p:extLst>
  </p:cSld>
  <p:clrMapOvr>
    <a:masterClrMapping/>
  </p:clrMapOvr>
</p:sld>
</file>

<file path=ppt/theme/theme1.xml><?xml version="1.0" encoding="utf-8"?>
<a:theme xmlns:a="http://schemas.openxmlformats.org/drawingml/2006/main" name="Office Theme">
  <a:themeElements>
    <a:clrScheme name="ESB GB PPT">
      <a:dk1>
        <a:srgbClr val="467BBD"/>
      </a:dk1>
      <a:lt1>
        <a:srgbClr val="A59D95"/>
      </a:lt1>
      <a:dk2>
        <a:srgbClr val="FFFFFF"/>
      </a:dk2>
      <a:lt2>
        <a:srgbClr val="B6BF00"/>
      </a:lt2>
      <a:accent1>
        <a:srgbClr val="003C71"/>
      </a:accent1>
      <a:accent2>
        <a:srgbClr val="009FDF"/>
      </a:accent2>
      <a:accent3>
        <a:srgbClr val="ECC200"/>
      </a:accent3>
      <a:accent4>
        <a:srgbClr val="63666A"/>
      </a:accent4>
      <a:accent5>
        <a:srgbClr val="00A599"/>
      </a:accent5>
      <a:accent6>
        <a:srgbClr val="D57E1C"/>
      </a:accent6>
      <a:hlink>
        <a:srgbClr val="009FDF"/>
      </a:hlink>
      <a:folHlink>
        <a:srgbClr val="6E267B"/>
      </a:folHlink>
    </a:clrScheme>
    <a:fontScheme name="ESB Docume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B Networks_PPT_Design_2018Update v1.2.potx" id="{6B24F988-BB77-4A63-AC87-F4EAD4987421}" vid="{BE52B8EA-850F-4A81-A017-EA8C43462FE9}"/>
    </a:ext>
  </a:extLst>
</a:theme>
</file>

<file path=ppt/theme/theme2.xml><?xml version="1.0" encoding="utf-8"?>
<a:theme xmlns:a="http://schemas.openxmlformats.org/drawingml/2006/main" name="1_Office Theme">
  <a:themeElements>
    <a:clrScheme name="ESB GB PPT">
      <a:dk1>
        <a:srgbClr val="467BBD"/>
      </a:dk1>
      <a:lt1>
        <a:srgbClr val="A59D95"/>
      </a:lt1>
      <a:dk2>
        <a:srgbClr val="FFFFFF"/>
      </a:dk2>
      <a:lt2>
        <a:srgbClr val="B6BF00"/>
      </a:lt2>
      <a:accent1>
        <a:srgbClr val="003C71"/>
      </a:accent1>
      <a:accent2>
        <a:srgbClr val="009FDF"/>
      </a:accent2>
      <a:accent3>
        <a:srgbClr val="ECC200"/>
      </a:accent3>
      <a:accent4>
        <a:srgbClr val="63666A"/>
      </a:accent4>
      <a:accent5>
        <a:srgbClr val="00A599"/>
      </a:accent5>
      <a:accent6>
        <a:srgbClr val="D57E1C"/>
      </a:accent6>
      <a:hlink>
        <a:srgbClr val="009FDF"/>
      </a:hlink>
      <a:folHlink>
        <a:srgbClr val="6E267B"/>
      </a:folHlink>
    </a:clrScheme>
    <a:fontScheme name="ESB Docume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B Networks_PPT 16-9_Design_2018Update v1.2.potx" id="{36268A04-69D8-4655-BE26-BD7842B57F4E}" vid="{A91BACD3-A9C4-4F23-AE17-253C1F3CB91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2CFD26B67E6C4A85FABC15778A0915" ma:contentTypeVersion="13" ma:contentTypeDescription="Create a new document." ma:contentTypeScope="" ma:versionID="28c23c5d9b78ec97dbf0de0bbb59473e">
  <xsd:schema xmlns:xsd="http://www.w3.org/2001/XMLSchema" xmlns:xs="http://www.w3.org/2001/XMLSchema" xmlns:p="http://schemas.microsoft.com/office/2006/metadata/properties" xmlns:ns2="30834f39-1c73-409a-982e-819840cae747" xmlns:ns3="64aab302-8c53-4460-bde3-9c4c0ddf811d" targetNamespace="http://schemas.microsoft.com/office/2006/metadata/properties" ma:root="true" ma:fieldsID="2f2d25848664b6dfa81471404d1ce65f" ns2:_="" ns3:_="">
    <xsd:import namespace="30834f39-1c73-409a-982e-819840cae747"/>
    <xsd:import namespace="64aab302-8c53-4460-bde3-9c4c0ddf811d"/>
    <xsd:element name="properties">
      <xsd:complexType>
        <xsd:sequence>
          <xsd:element name="documentManagement">
            <xsd:complexType>
              <xsd:all>
                <xsd:element ref="ns2:Forum_x0020_Date"/>
                <xsd:element ref="ns2:Forum_x0020_Raised_x0020_Date"/>
                <xsd:element ref="ns2:Industry_x0020_Forum"/>
                <xsd:element ref="ns3:SharedWithUsers" minOccurs="0"/>
                <xsd:element ref="ns3:SharedWithDetail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834f39-1c73-409a-982e-819840cae747" elementFormDefault="qualified">
    <xsd:import namespace="http://schemas.microsoft.com/office/2006/documentManagement/types"/>
    <xsd:import namespace="http://schemas.microsoft.com/office/infopath/2007/PartnerControls"/>
    <xsd:element name="Forum_x0020_Date" ma:index="4" ma:displayName="Forum Date" ma:format="DateOnly" ma:internalName="Forum_x0020_Date" ma:readOnly="false">
      <xsd:simpleType>
        <xsd:restriction base="dms:DateTime"/>
      </xsd:simpleType>
    </xsd:element>
    <xsd:element name="Forum_x0020_Raised_x0020_Date" ma:index="5" ma:displayName="Forum Raised Date" ma:format="DateOnly" ma:internalName="Forum_x0020_Raised_x0020_Date" ma:readOnly="false">
      <xsd:simpleType>
        <xsd:restriction base="dms:DateTime"/>
      </xsd:simpleType>
    </xsd:element>
    <xsd:element name="Industry_x0020_Forum" ma:index="6" ma:displayName="Industry Forum" ma:default="IGG" ma:format="Dropdown" ma:internalName="Industry_x0020_Forum" ma:readOnly="false">
      <xsd:simpleType>
        <xsd:restriction base="dms:Choice">
          <xsd:enumeration value="IGG"/>
          <xsd:enumeration value="WG"/>
          <xsd:enumeration value="SG"/>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aab302-8c53-4460-bde3-9c4c0ddf811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rum_x0020_Date xmlns="30834f39-1c73-409a-982e-819840cae747">2023-06-20T23:00:00+00:00</Forum_x0020_Date>
    <Industry_x0020_Forum xmlns="30834f39-1c73-409a-982e-819840cae747">IGG</Industry_x0020_Forum>
    <Forum_x0020_Raised_x0020_Date xmlns="30834f39-1c73-409a-982e-819840cae747">2023-06-20T23:00:00+00:00</Forum_x0020_Raised_x0020_Date>
    <SharedWithUsers xmlns="64aab302-8c53-4460-bde3-9c4c0ddf811d">
      <UserInfo>
        <DisplayName>Murphy. Carl (ESB Networks)</DisplayName>
        <AccountId>14</AccountId>
        <AccountType/>
      </UserInfo>
      <UserInfo>
        <DisplayName>Bracken. John (ESB Networks)</DisplayName>
        <AccountId>21</AccountId>
        <AccountType/>
      </UserInfo>
      <UserInfo>
        <DisplayName>Deally. David (ESB Networks)</DisplayName>
        <AccountId>34</AccountId>
        <AccountType/>
      </UserInfo>
      <UserInfo>
        <DisplayName>Fitzpatrick. Keith (ESB Networks)</DisplayName>
        <AccountId>13</AccountId>
        <AccountType/>
      </UserInfo>
      <UserInfo>
        <DisplayName>Shinnors. Luke (ESB Networks)</DisplayName>
        <AccountId>33</AccountId>
        <AccountType/>
      </UserInfo>
    </SharedWithUsers>
  </documentManagement>
</p:properties>
</file>

<file path=customXml/itemProps1.xml><?xml version="1.0" encoding="utf-8"?>
<ds:datastoreItem xmlns:ds="http://schemas.openxmlformats.org/officeDocument/2006/customXml" ds:itemID="{0E3B045E-7727-44E3-BF81-B1B1C89C1F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834f39-1c73-409a-982e-819840cae747"/>
    <ds:schemaRef ds:uri="64aab302-8c53-4460-bde3-9c4c0ddf81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230583-93A5-4635-BCBD-FB17BE3DBA2C}">
  <ds:schemaRefs>
    <ds:schemaRef ds:uri="http://schemas.microsoft.com/sharepoint/v3/contenttype/forms"/>
  </ds:schemaRefs>
</ds:datastoreItem>
</file>

<file path=customXml/itemProps3.xml><?xml version="1.0" encoding="utf-8"?>
<ds:datastoreItem xmlns:ds="http://schemas.openxmlformats.org/officeDocument/2006/customXml" ds:itemID="{B1A53546-AE14-44C0-A1ED-19EA2BB1BC61}">
  <ds:schemaRefs>
    <ds:schemaRef ds:uri="30834f39-1c73-409a-982e-819840cae74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4aab302-8c53-4460-bde3-9c4c0ddf811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ESB Networks_PPT_4x3_2018Update</Template>
  <TotalTime>9817</TotalTime>
  <Words>693</Words>
  <Application>Microsoft Office PowerPoint</Application>
  <PresentationFormat>On-screen Show (4:3)</PresentationFormat>
  <Paragraphs>125</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Courier New</vt:lpstr>
      <vt:lpstr>Wingdings</vt:lpstr>
      <vt:lpstr>Office Theme</vt:lpstr>
      <vt:lpstr>1_Office Theme</vt:lpstr>
      <vt:lpstr>Industry Governance Group (IGG) Presentation  ESB Networks Retail Market Services</vt:lpstr>
      <vt:lpstr>Agenda</vt:lpstr>
      <vt:lpstr>Electricity Costs Emergency Benefit Scheme II</vt:lpstr>
      <vt:lpstr>Sample Unallocated Credit Report</vt:lpstr>
      <vt:lpstr>Non-Zero MCC12 Estimates during power  outage scenarios  </vt:lpstr>
      <vt:lpstr>Market Activity</vt:lpstr>
      <vt:lpstr>Tibco Outages (Unplanned)</vt:lpstr>
      <vt:lpstr>Tibco Outages (Planned)</vt:lpstr>
      <vt:lpstr>TIBCO Housekeeping</vt:lpstr>
      <vt:lpstr>V13.6 Microgeneration Transition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Governance Group (IGG) Presentation  ESB Networks Retail Market Services</dc:title>
  <dc:creator>Murphy. Carl (Business Service Centre)</dc:creator>
  <cp:lastModifiedBy>Porter. Emma (ESB Networks)</cp:lastModifiedBy>
  <cp:revision>261</cp:revision>
  <cp:lastPrinted>2018-02-12T19:46:39Z</cp:lastPrinted>
  <dcterms:created xsi:type="dcterms:W3CDTF">2019-01-25T15:08:08Z</dcterms:created>
  <dcterms:modified xsi:type="dcterms:W3CDTF">2023-06-20T09:11:55Z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0x010100F92CFD26B67E6C4A85FABC15778A0915</vt:lpwstr>
  </property>
  <property fmtid="{D5CDD505-2E9C-101B-9397-08002B2CF9AE}" pid="3" name="_dlc_DocIdItemGuid">
    <vt:lpwstr>a140bb20-066a-438c-ac63-0bfa6e8dcbda</vt:lpwstr>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Order">
    <vt:r8>700</vt:r8>
  </property>
  <property fmtid="{D5CDD505-2E9C-101B-9397-08002B2CF9AE}" pid="8" name="Description0">
    <vt:lpwstr>ESBN Position on LTCA WG 14022019</vt:lpwstr>
  </property>
  <property fmtid="{D5CDD505-2E9C-101B-9397-08002B2CF9AE}" pid="9" name="MSIP_Label_bf4b7b92-9708-4942-8fd7-f99d10f83297_Enabled">
    <vt:lpwstr>true</vt:lpwstr>
  </property>
  <property fmtid="{D5CDD505-2E9C-101B-9397-08002B2CF9AE}" pid="10" name="MSIP_Label_bf4b7b92-9708-4942-8fd7-f99d10f83297_SetDate">
    <vt:lpwstr>2021-04-09T15:25:38Z</vt:lpwstr>
  </property>
  <property fmtid="{D5CDD505-2E9C-101B-9397-08002B2CF9AE}" pid="11" name="MSIP_Label_bf4b7b92-9708-4942-8fd7-f99d10f83297_Method">
    <vt:lpwstr>Standard</vt:lpwstr>
  </property>
  <property fmtid="{D5CDD505-2E9C-101B-9397-08002B2CF9AE}" pid="12" name="MSIP_Label_bf4b7b92-9708-4942-8fd7-f99d10f83297_Name">
    <vt:lpwstr>General</vt:lpwstr>
  </property>
  <property fmtid="{D5CDD505-2E9C-101B-9397-08002B2CF9AE}" pid="13" name="MSIP_Label_bf4b7b92-9708-4942-8fd7-f99d10f83297_SiteId">
    <vt:lpwstr>fb01cb1d-bba8-4c1a-94ef-defd79c59a09</vt:lpwstr>
  </property>
  <property fmtid="{D5CDD505-2E9C-101B-9397-08002B2CF9AE}" pid="14" name="MSIP_Label_bf4b7b92-9708-4942-8fd7-f99d10f83297_ActionId">
    <vt:lpwstr>eda3d8d3-e836-4e4c-80e9-44db1df9dbcb</vt:lpwstr>
  </property>
  <property fmtid="{D5CDD505-2E9C-101B-9397-08002B2CF9AE}" pid="15" name="MSIP_Label_bf4b7b92-9708-4942-8fd7-f99d10f83297_ContentBits">
    <vt:lpwstr>0</vt:lpwstr>
  </property>
  <property fmtid="{D5CDD505-2E9C-101B-9397-08002B2CF9AE}" pid="16" name="ComplianceAssetId">
    <vt:lpwstr/>
  </property>
  <property fmtid="{D5CDD505-2E9C-101B-9397-08002B2CF9AE}" pid="17" name="_ExtendedDescription">
    <vt:lpwstr/>
  </property>
  <property fmtid="{D5CDD505-2E9C-101B-9397-08002B2CF9AE}" pid="18" name="TriggerFlowInfo">
    <vt:lpwstr/>
  </property>
</Properties>
</file>