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5" r:id="rId4"/>
    <p:sldId id="277" r:id="rId5"/>
    <p:sldId id="274" r:id="rId6"/>
    <p:sldId id="279" r:id="rId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BC"/>
    <a:srgbClr val="FFD600"/>
    <a:srgbClr val="B6BF00"/>
    <a:srgbClr val="009FDF"/>
    <a:srgbClr val="0D134F"/>
    <a:srgbClr val="D5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43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86041"/>
            <a:ext cx="2591999" cy="104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545" y="1358537"/>
            <a:ext cx="4032000" cy="1591036"/>
          </a:xfrm>
        </p:spPr>
        <p:txBody>
          <a:bodyPr bIns="36000" anchor="b">
            <a:normAutofit/>
          </a:bodyPr>
          <a:lstStyle>
            <a:lvl1pPr algn="l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890838"/>
            <a:ext cx="4032000" cy="1001712"/>
          </a:xfrm>
        </p:spPr>
        <p:txBody>
          <a:bodyPr tIns="3600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725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6800" y="1332000"/>
            <a:ext cx="7307262" cy="469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71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/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7" cy="5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Blend">
    <p:bg>
      <p:bgPr>
        <a:gradFill>
          <a:gsLst>
            <a:gs pos="0">
              <a:srgbClr val="0D134F"/>
            </a:gs>
            <a:gs pos="35000">
              <a:srgbClr val="467BBC"/>
            </a:gs>
            <a:gs pos="92000">
              <a:srgbClr val="B6BF00"/>
            </a:gs>
            <a:gs pos="58000">
              <a:srgbClr val="009FDF"/>
            </a:gs>
            <a:gs pos="100000">
              <a:srgbClr val="FFD600"/>
            </a:gs>
          </a:gsLst>
          <a:lin ang="193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77AA58-0DF8-459F-A67A-15B9B631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6" cy="5900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20/06/2023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69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 userDrawn="1">
          <p15:clr>
            <a:srgbClr val="FBAE40"/>
          </p15:clr>
        </p15:guide>
        <p15:guide id="2" orient="horz" pos="4091" userDrawn="1">
          <p15:clr>
            <a:srgbClr val="FBAE40"/>
          </p15:clr>
        </p15:guide>
        <p15:guide id="3" pos="5442" userDrawn="1">
          <p15:clr>
            <a:srgbClr val="FBAE40"/>
          </p15:clr>
        </p15:guide>
        <p15:guide id="4" pos="47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445212"/>
            <a:ext cx="3780000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445212"/>
            <a:ext cx="4066903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1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2534" userDrawn="1">
          <p15:clr>
            <a:srgbClr val="FBAE40"/>
          </p15:clr>
        </p15:guide>
        <p15:guide id="3" pos="26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071154"/>
            <a:ext cx="3780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9" y="1785257"/>
            <a:ext cx="3780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2100" y="1071154"/>
            <a:ext cx="4068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2100" y="1785257"/>
            <a:ext cx="4068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8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8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20/06/2023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40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404813"/>
            <a:ext cx="1462088" cy="5900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00800"/>
            <a:ext cx="9143999" cy="457200"/>
          </a:xfrm>
          <a:prstGeom prst="rect">
            <a:avLst/>
          </a:prstGeom>
          <a:gradFill flip="none" rotWithShape="1">
            <a:gsLst>
              <a:gs pos="0">
                <a:srgbClr val="0D134F"/>
              </a:gs>
              <a:gs pos="35000">
                <a:srgbClr val="467BBC"/>
              </a:gs>
              <a:gs pos="92000">
                <a:srgbClr val="B6BF00"/>
              </a:gs>
              <a:gs pos="58000">
                <a:srgbClr val="009FDF"/>
              </a:gs>
              <a:gs pos="100000">
                <a:srgbClr val="FFD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711736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332410"/>
            <a:ext cx="7453811" cy="468000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1" y="6476255"/>
            <a:ext cx="918631" cy="259825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20/06/2023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812" y="6480487"/>
            <a:ext cx="5360248" cy="255326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255"/>
            <a:ext cx="678180" cy="259557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57061" y="6477000"/>
            <a:ext cx="1682940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IE" sz="1100" dirty="0">
                <a:solidFill>
                  <a:schemeClr val="tx2"/>
                </a:solidFill>
              </a:rPr>
              <a:t>esbnetworks.ie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4000" y="1008000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834" userDrawn="1">
          <p15:clr>
            <a:srgbClr val="F26B43"/>
          </p15:clr>
        </p15:guide>
        <p15:guide id="4" pos="4921" userDrawn="1">
          <p15:clr>
            <a:srgbClr val="F26B43"/>
          </p15:clr>
        </p15:guide>
        <p15:guide id="5" pos="2608" userDrawn="1">
          <p15:clr>
            <a:srgbClr val="F26B43"/>
          </p15:clr>
        </p15:guide>
        <p15:guide id="6" pos="5444" userDrawn="1">
          <p15:clr>
            <a:srgbClr val="F26B43"/>
          </p15:clr>
        </p15:guide>
        <p15:guide id="7" pos="5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cs typeface="Arial"/>
              </a:rPr>
              <a:t>MRSO Update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711266"/>
            <a:ext cx="4032000" cy="1001712"/>
          </a:xfrm>
        </p:spPr>
        <p:txBody>
          <a:bodyPr/>
          <a:lstStyle/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endParaRPr lang="en-GB" sz="1400" b="1" dirty="0">
              <a:solidFill>
                <a:srgbClr val="467BBC"/>
              </a:solidFill>
              <a:cs typeface="Arial"/>
            </a:endParaRP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James Long </a:t>
            </a:r>
          </a:p>
          <a:p>
            <a:pPr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21</a:t>
            </a:r>
            <a:r>
              <a:rPr lang="en-GB" sz="1400" b="1" baseline="30000" dirty="0">
                <a:cs typeface="Arial"/>
              </a:rPr>
              <a:t>st</a:t>
            </a:r>
            <a:r>
              <a:rPr lang="en-GB" sz="1400" b="1" dirty="0">
                <a:cs typeface="Arial"/>
              </a:rPr>
              <a:t> June 2023</a:t>
            </a: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solidFill>
                  <a:srgbClr val="FFFFFF"/>
                </a:solidFill>
                <a:cs typeface="Arial"/>
              </a:rPr>
              <a:t>Gerry Halligan</a:t>
            </a:r>
          </a:p>
        </p:txBody>
      </p:sp>
    </p:spTree>
    <p:extLst>
      <p:ext uri="{BB962C8B-B14F-4D97-AF65-F5344CB8AC3E}">
        <p14:creationId xmlns:p14="http://schemas.microsoft.com/office/powerpoint/2010/main" val="107274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Debt Flagging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/>
        </p:nvGraphicFramePr>
        <p:xfrm>
          <a:off x="0" y="1226633"/>
          <a:ext cx="8352263" cy="4190392"/>
        </p:xfrm>
        <a:graphic>
          <a:graphicData uri="http://schemas.openxmlformats.org/drawingml/2006/table">
            <a:tbl>
              <a:tblPr/>
              <a:tblGrid>
                <a:gridCol w="479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Feb - 23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Mar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Apr - 23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received (012)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224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(15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333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(20)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not forwarded for reason implied or explicit CoLE, timeout, etc.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(0)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(112)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200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1400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285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not cancelled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155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1324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(11)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8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cancelled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181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as % of total 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0.75%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4.6%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0.98%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" y="539599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Figures in brackets represent situations where an ESB Networks PAYG meter is installed.</a:t>
            </a:r>
            <a:endParaRPr lang="en-I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7C6761-9F6D-43C0-89D4-0B58C1980D5B}"/>
              </a:ext>
            </a:extLst>
          </p:cNvPr>
          <p:cNvGraphicFramePr>
            <a:graphicFrameLocks noGrp="1"/>
          </p:cNvGraphicFramePr>
          <p:nvPr/>
        </p:nvGraphicFramePr>
        <p:xfrm>
          <a:off x="8352263" y="1215838"/>
          <a:ext cx="791737" cy="4190953"/>
        </p:xfrm>
        <a:graphic>
          <a:graphicData uri="http://schemas.openxmlformats.org/drawingml/2006/table">
            <a:tbl>
              <a:tblPr/>
              <a:tblGrid>
                <a:gridCol w="791737">
                  <a:extLst>
                    <a:ext uri="{9D8B030D-6E8A-4147-A177-3AD203B41FA5}">
                      <a16:colId xmlns:a16="http://schemas.microsoft.com/office/drawing/2014/main" val="1332260247"/>
                    </a:ext>
                  </a:extLst>
                </a:gridCol>
              </a:tblGrid>
              <a:tr h="689492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May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591749"/>
                  </a:ext>
                </a:extLst>
              </a:tr>
              <a:tr h="585467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(27)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1752"/>
                  </a:ext>
                </a:extLst>
              </a:tr>
              <a:tr h="67249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946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246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42607"/>
                  </a:ext>
                </a:extLst>
              </a:tr>
              <a:tr h="603524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157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(18)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0618"/>
                  </a:ext>
                </a:extLst>
              </a:tr>
              <a:tr h="547539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91917"/>
                  </a:ext>
                </a:extLst>
              </a:tr>
              <a:tr h="54379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0.74%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93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6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-1"/>
            <a:ext cx="6811667" cy="847493"/>
          </a:xfrm>
        </p:spPr>
        <p:txBody>
          <a:bodyPr/>
          <a:lstStyle/>
          <a:p>
            <a:r>
              <a:rPr lang="en-IE" dirty="0"/>
              <a:t>Debt Flagging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4F4AC-801B-50A0-FF07-CB2F1A38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956"/>
            <a:ext cx="9144000" cy="59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– Erroneous Transfer</a:t>
            </a:r>
            <a:endParaRPr lang="en-IE" dirty="0"/>
          </a:p>
        </p:txBody>
      </p:sp>
      <p:graphicFrame>
        <p:nvGraphicFramePr>
          <p:cNvPr id="4" name="Group 92"/>
          <p:cNvGraphicFramePr>
            <a:graphicFrameLocks noGrp="1"/>
          </p:cNvGraphicFramePr>
          <p:nvPr>
            <p:ph idx="4294967295"/>
          </p:nvPr>
        </p:nvGraphicFramePr>
        <p:xfrm>
          <a:off x="0" y="1135318"/>
          <a:ext cx="7321550" cy="4791744"/>
        </p:xfrm>
        <a:graphic>
          <a:graphicData uri="http://schemas.openxmlformats.org/drawingml/2006/table">
            <a:tbl>
              <a:tblPr/>
              <a:tblGrid>
                <a:gridCol w="444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04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Feb - 23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Mar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Objections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Cancellations from Objections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Objection emails to MRSO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48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Reasons: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Uncontactable by phone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Written communication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 confirmed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Escalation emails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21550" y="1135318"/>
          <a:ext cx="1008412" cy="4776512"/>
        </p:xfrm>
        <a:graphic>
          <a:graphicData uri="http://schemas.openxmlformats.org/drawingml/2006/table">
            <a:tbl>
              <a:tblPr/>
              <a:tblGrid>
                <a:gridCol w="10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00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Apr-23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1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A8E0DE-57E1-48E0-9156-E7A7BF642E2F}"/>
              </a:ext>
            </a:extLst>
          </p:cNvPr>
          <p:cNvGraphicFramePr>
            <a:graphicFrameLocks noGrp="1"/>
          </p:cNvGraphicFramePr>
          <p:nvPr/>
        </p:nvGraphicFramePr>
        <p:xfrm>
          <a:off x="8329962" y="1135319"/>
          <a:ext cx="814038" cy="4754661"/>
        </p:xfrm>
        <a:graphic>
          <a:graphicData uri="http://schemas.openxmlformats.org/drawingml/2006/table">
            <a:tbl>
              <a:tblPr/>
              <a:tblGrid>
                <a:gridCol w="814038">
                  <a:extLst>
                    <a:ext uri="{9D8B030D-6E8A-4147-A177-3AD203B41FA5}">
                      <a16:colId xmlns:a16="http://schemas.microsoft.com/office/drawing/2014/main" val="3888279766"/>
                    </a:ext>
                  </a:extLst>
                </a:gridCol>
              </a:tblGrid>
              <a:tr h="39227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May–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72054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96199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156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98948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802877"/>
                  </a:ext>
                </a:extLst>
              </a:tr>
              <a:tr h="4107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415525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74517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64032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72637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99130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88520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Objections – Erroneous Transfer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A9342-1852-3E0A-2F21-F5FBE705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202"/>
            <a:ext cx="9144000" cy="55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AFE-4DAF-4BDB-BE10-7F49B6C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000" b="1" dirty="0"/>
              <a:t>List of new Smart MCC Switches as of 19</a:t>
            </a:r>
            <a:r>
              <a:rPr lang="en-IE" sz="2000" b="1" baseline="30000" dirty="0"/>
              <a:t>th</a:t>
            </a:r>
            <a:r>
              <a:rPr lang="en-IE" sz="2000" b="1" dirty="0"/>
              <a:t> June 2023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B3AF-FDCF-435B-81C7-28010E968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986" y="1298547"/>
            <a:ext cx="7307262" cy="4697413"/>
          </a:xfrm>
        </p:spPr>
        <p:txBody>
          <a:bodyPr/>
          <a:lstStyle/>
          <a:p>
            <a:r>
              <a:rPr lang="en-IE" dirty="0"/>
              <a:t>MCC 12 – New Smart HH  </a:t>
            </a:r>
          </a:p>
          <a:p>
            <a:r>
              <a:rPr lang="en-IE" dirty="0"/>
              <a:t>Total to date –  </a:t>
            </a:r>
            <a:r>
              <a:rPr lang="en-IE" b="1" dirty="0"/>
              <a:t>168,402</a:t>
            </a:r>
          </a:p>
          <a:p>
            <a:endParaRPr lang="en-IE" dirty="0"/>
          </a:p>
          <a:p>
            <a:r>
              <a:rPr lang="en-IE" dirty="0"/>
              <a:t>MCC 16 – New Smart Day / Night / Peak </a:t>
            </a:r>
          </a:p>
          <a:p>
            <a:r>
              <a:rPr lang="en-IE" dirty="0"/>
              <a:t>Total to date –  </a:t>
            </a:r>
            <a:r>
              <a:rPr lang="en-IE" b="1" dirty="0"/>
              <a:t>27,659  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B GB PPT">
      <a:dk1>
        <a:srgbClr val="467BBD"/>
      </a:dk1>
      <a:lt1>
        <a:srgbClr val="A59D95"/>
      </a:lt1>
      <a:dk2>
        <a:srgbClr val="FFFFFF"/>
      </a:dk2>
      <a:lt2>
        <a:srgbClr val="B6BF00"/>
      </a:lt2>
      <a:accent1>
        <a:srgbClr val="003C71"/>
      </a:accent1>
      <a:accent2>
        <a:srgbClr val="009FDF"/>
      </a:accent2>
      <a:accent3>
        <a:srgbClr val="ECC200"/>
      </a:accent3>
      <a:accent4>
        <a:srgbClr val="63666A"/>
      </a:accent4>
      <a:accent5>
        <a:srgbClr val="00A599"/>
      </a:accent5>
      <a:accent6>
        <a:srgbClr val="D57E1C"/>
      </a:accent6>
      <a:hlink>
        <a:srgbClr val="009FDF"/>
      </a:hlink>
      <a:folHlink>
        <a:srgbClr val="6E267B"/>
      </a:folHlink>
    </a:clrScheme>
    <a:fontScheme name="ESB Docume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B Networks_PPT_Design_2018Update v1.2.potx" id="{6B24F988-BB77-4A63-AC87-F4EAD4987421}" vid="{BE52B8EA-850F-4A81-A017-EA8C43462F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ESB Networks_PPT_4x3_2018Update</Template>
  <TotalTime>7288</TotalTime>
  <Words>300</Words>
  <Application>Microsoft Office PowerPoint</Application>
  <PresentationFormat>On-screen Show (4:3)</PresentationFormat>
  <Paragraphs>109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MRSO Update </vt:lpstr>
      <vt:lpstr>Debt Flagging</vt:lpstr>
      <vt:lpstr>Debt Flagging</vt:lpstr>
      <vt:lpstr>Objections – Erroneous Transfer</vt:lpstr>
      <vt:lpstr>Objections – Erroneous Transfer</vt:lpstr>
      <vt:lpstr>List of new Smart MCC Switches as of 19th June 2023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MRSO Update</dc:title>
  <dc:creator>Halligan. Gerry (ESB Networks)</dc:creator>
  <cp:lastModifiedBy>Long. James (ESB Networks)</cp:lastModifiedBy>
  <cp:revision>199</cp:revision>
  <cp:lastPrinted>2019-06-24T13:41:18Z</cp:lastPrinted>
  <dcterms:created xsi:type="dcterms:W3CDTF">2018-11-06T12:15:46Z</dcterms:created>
  <dcterms:modified xsi:type="dcterms:W3CDTF">2023-06-20T11:49:52Z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b7b92-9708-4942-8fd7-f99d10f83297_Enabled">
    <vt:lpwstr>true</vt:lpwstr>
  </property>
  <property fmtid="{D5CDD505-2E9C-101B-9397-08002B2CF9AE}" pid="3" name="MSIP_Label_bf4b7b92-9708-4942-8fd7-f99d10f83297_SetDate">
    <vt:lpwstr>2021-04-19T15:45:19Z</vt:lpwstr>
  </property>
  <property fmtid="{D5CDD505-2E9C-101B-9397-08002B2CF9AE}" pid="4" name="MSIP_Label_bf4b7b92-9708-4942-8fd7-f99d10f83297_Method">
    <vt:lpwstr>Standard</vt:lpwstr>
  </property>
  <property fmtid="{D5CDD505-2E9C-101B-9397-08002B2CF9AE}" pid="5" name="MSIP_Label_bf4b7b92-9708-4942-8fd7-f99d10f83297_Name">
    <vt:lpwstr>General</vt:lpwstr>
  </property>
  <property fmtid="{D5CDD505-2E9C-101B-9397-08002B2CF9AE}" pid="6" name="MSIP_Label_bf4b7b92-9708-4942-8fd7-f99d10f83297_SiteId">
    <vt:lpwstr>fb01cb1d-bba8-4c1a-94ef-defd79c59a09</vt:lpwstr>
  </property>
  <property fmtid="{D5CDD505-2E9C-101B-9397-08002B2CF9AE}" pid="7" name="MSIP_Label_bf4b7b92-9708-4942-8fd7-f99d10f83297_ActionId">
    <vt:lpwstr>5e729d82-2547-4d1e-946e-21009f339613</vt:lpwstr>
  </property>
  <property fmtid="{D5CDD505-2E9C-101B-9397-08002B2CF9AE}" pid="8" name="MSIP_Label_bf4b7b92-9708-4942-8fd7-f99d10f83297_ContentBits">
    <vt:lpwstr>0</vt:lpwstr>
  </property>
</Properties>
</file>