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51" r:id="rId6"/>
  </p:sldMasterIdLst>
  <p:notesMasterIdLst>
    <p:notesMasterId r:id="rId10"/>
  </p:notesMasterIdLst>
  <p:sldIdLst>
    <p:sldId id="274" r:id="rId7"/>
    <p:sldId id="524" r:id="rId8"/>
    <p:sldId id="279" r:id="rId9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coran. Emer (ESB Networks)" initials="CE(N" lastIdx="11" clrIdx="0">
    <p:extLst>
      <p:ext uri="{19B8F6BF-5375-455C-9EA6-DF929625EA0E}">
        <p15:presenceInfo xmlns:p15="http://schemas.microsoft.com/office/powerpoint/2012/main" userId="S::emer.corcoran@esb.ie::be6c6ed3-1caa-45fc-aff4-32e0fc3d4911" providerId="AD"/>
      </p:ext>
    </p:extLst>
  </p:cmAuthor>
  <p:cmAuthor id="2" name="O'Hagan. Sinead (Contractor - Ernst &amp; Young)" initials="OS(-E&amp;Y" lastIdx="6" clrIdx="1">
    <p:extLst>
      <p:ext uri="{19B8F6BF-5375-455C-9EA6-DF929625EA0E}">
        <p15:presenceInfo xmlns:p15="http://schemas.microsoft.com/office/powerpoint/2012/main" userId="S::contractor.sinead.ohagan@esb.ie::37e0efa1-0107-4a6a-a201-5949a9329d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9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52E2F-9DA5-4AE2-9C1D-E0CF88D175CB}" v="11" dt="2023-06-14T21:12:04.098"/>
    <p1510:client id="{58CE7988-31A0-3919-AE48-123578ADC490}" v="259" dt="2023-06-16T12:26:12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28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7" y="0"/>
            <a:ext cx="294428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1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08982"/>
            <a:ext cx="294428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7" y="9408982"/>
            <a:ext cx="294428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36F82E-CED3-48F8-AE5F-A0E0796CC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874838" y="2503488"/>
            <a:ext cx="6604000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74838" y="3133725"/>
            <a:ext cx="6604000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74838" y="4594343"/>
            <a:ext cx="2894012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7339" y="1175708"/>
            <a:ext cx="1627499" cy="2627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628" y="593352"/>
            <a:ext cx="1566808" cy="85961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4963886"/>
            <a:ext cx="9144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379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88" y="36369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25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6888" y="36369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29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6888" y="1274763"/>
            <a:ext cx="8123237" cy="45720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7664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8" y="36369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023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8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3913" y="36369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4668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6888" y="1274763"/>
            <a:ext cx="8123237" cy="45720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66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33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en-IE" noProof="0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0662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7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6452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408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538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SB_Powerpoint_design_background2 150dpi no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59454" rIns="118909" bIns="59454" numCol="1" anchor="b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6" name="Picture 21" descr="ESB_International_br#D1CA5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92125"/>
            <a:ext cx="1655763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1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874838" y="2503488"/>
            <a:ext cx="6604000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74838" y="3133725"/>
            <a:ext cx="6604000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74838" y="4594343"/>
            <a:ext cx="2894012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9659" y="1161194"/>
            <a:ext cx="1627499" cy="2627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51948" y="578838"/>
            <a:ext cx="1566808" cy="85961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4963886"/>
            <a:ext cx="9144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32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1294871"/>
            <a:ext cx="81523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067" y="4174596"/>
            <a:ext cx="8152342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489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111250"/>
            <a:ext cx="3984625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111250"/>
            <a:ext cx="3986212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264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11667"/>
            <a:ext cx="6646333" cy="770467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111250"/>
            <a:ext cx="39846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8" y="1935162"/>
            <a:ext cx="3984625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3913" y="1111250"/>
            <a:ext cx="39862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1935162"/>
            <a:ext cx="3986212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29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9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06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888" y="36369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36369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76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98463"/>
            <a:ext cx="666908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9454" rIns="118909" bIns="59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111250"/>
            <a:ext cx="8123237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Click to edit Master text styles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96888" y="976313"/>
            <a:ext cx="8123237" cy="42862"/>
          </a:xfrm>
          <a:prstGeom prst="rect">
            <a:avLst/>
          </a:prstGeom>
          <a:gradFill rotWithShape="0">
            <a:gsLst>
              <a:gs pos="0">
                <a:srgbClr val="110352"/>
              </a:gs>
              <a:gs pos="12000">
                <a:srgbClr val="110352"/>
              </a:gs>
              <a:gs pos="100000">
                <a:srgbClr val="00B2EF"/>
              </a:gs>
            </a:gsLst>
            <a:lin ang="1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endParaRPr lang="en-IE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357254" y="741920"/>
            <a:ext cx="1627499" cy="2627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7329543" y="159564"/>
            <a:ext cx="1566808" cy="859611"/>
          </a:xfrm>
          <a:prstGeom prst="rect">
            <a:avLst/>
          </a:prstGeom>
        </p:spPr>
      </p:pic>
      <p:sp>
        <p:nvSpPr>
          <p:cNvPr id="12" name="Footer Placeholder 50"/>
          <p:cNvSpPr txBox="1">
            <a:spLocks/>
          </p:cNvSpPr>
          <p:nvPr userDrawn="1"/>
        </p:nvSpPr>
        <p:spPr>
          <a:xfrm>
            <a:off x="7476564" y="6454775"/>
            <a:ext cx="1419787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GB" sz="1000" b="1">
                <a:solidFill>
                  <a:srgbClr val="FFFFFF"/>
                </a:solidFill>
              </a:rPr>
              <a:t>Rmdservice.com</a:t>
            </a:r>
            <a:endParaRPr lang="en-IE" sz="1000" b="1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235562"/>
            <a:ext cx="9144000" cy="622438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5" name="Picture 14" descr="0900108Small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888" y="6305185"/>
            <a:ext cx="392112" cy="56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60325" y="6523038"/>
            <a:ext cx="43656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fld id="{DBD2DFD5-10D2-4B25-9000-3702DC33C19A}" type="slidenum">
              <a:rPr lang="en-US" sz="1000" smtClean="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ct val="50000"/>
                </a:spcAft>
                <a:buClr>
                  <a:schemeClr val="bg1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17" name="Footer Placeholder 50"/>
          <p:cNvSpPr txBox="1">
            <a:spLocks/>
          </p:cNvSpPr>
          <p:nvPr userDrawn="1"/>
        </p:nvSpPr>
        <p:spPr>
          <a:xfrm>
            <a:off x="3954498" y="6605249"/>
            <a:ext cx="38160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 sz="1000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IE"/>
              <a:t>rmdservice.com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9" r:id="rId2"/>
    <p:sldLayoutId id="2147484078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  <p:sldLayoutId id="2147484098" r:id="rId1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1" fontAlgn="base" hangingPunct="1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ESB_Powerpoint_design_background2 150dpi no 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59454" rIns="118909" bIns="5945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22" descr="ESB_Networks_brandma#D1CA6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6250"/>
            <a:ext cx="1439862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5613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2pPr>
      <a:lvl3pPr marL="914400" indent="-625475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3pPr>
      <a:lvl4pPr marL="1371600" indent="-754063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4pPr>
      <a:lvl5pPr marL="1828800" indent="-900113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6" descr="ESB_Powerpoint_design_background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0060" name="Text Box 12"/>
          <p:cNvSpPr txBox="1">
            <a:spLocks noChangeArrowheads="1"/>
          </p:cNvSpPr>
          <p:nvPr/>
        </p:nvSpPr>
        <p:spPr bwMode="auto">
          <a:xfrm>
            <a:off x="60325" y="6523038"/>
            <a:ext cx="43656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fld id="{13006709-ABBE-49A4-8214-624050AFADE3}" type="slidenum">
              <a:rPr lang="en-US" sz="1000" smtClean="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ct val="50000"/>
                </a:spcAft>
                <a:buClr>
                  <a:schemeClr val="bg1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3995738" y="6538913"/>
            <a:ext cx="412115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4" name="Footer Placeholder 50"/>
          <p:cNvSpPr txBox="1">
            <a:spLocks/>
          </p:cNvSpPr>
          <p:nvPr/>
        </p:nvSpPr>
        <p:spPr>
          <a:xfrm>
            <a:off x="7961313" y="6454775"/>
            <a:ext cx="935037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IE" sz="1000" b="1">
                <a:solidFill>
                  <a:srgbClr val="FFFFFF"/>
                </a:solidFill>
              </a:rPr>
              <a:t> esb.ie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0" fontAlgn="base" hangingPunct="0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0" fontAlgn="base" hangingPunct="0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0" fontAlgn="base" hangingPunct="0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0" fontAlgn="base" hangingPunct="0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61D0A-1C40-44B0-BEF8-90856557D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838" y="2503488"/>
            <a:ext cx="6604000" cy="619125"/>
          </a:xfrm>
        </p:spPr>
        <p:txBody>
          <a:bodyPr/>
          <a:lstStyle/>
          <a:p>
            <a:r>
              <a:rPr lang="en-GB"/>
              <a:t>RMDS – Update</a:t>
            </a:r>
            <a:endParaRPr lang="en-IE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AFEAC32-C542-42F4-9A89-36E2225858BF}"/>
              </a:ext>
            </a:extLst>
          </p:cNvPr>
          <p:cNvSpPr txBox="1">
            <a:spLocks/>
          </p:cNvSpPr>
          <p:nvPr/>
        </p:nvSpPr>
        <p:spPr bwMode="auto">
          <a:xfrm>
            <a:off x="1874838" y="3133725"/>
            <a:ext cx="6604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>
            <a:lvl1pPr algn="l" defTabSz="889000" rtl="0" eaLnBrk="1" fontAlgn="base" hangingPunct="1">
              <a:spcBef>
                <a:spcPct val="0"/>
              </a:spcBef>
              <a:spcAft>
                <a:spcPts val="1200"/>
              </a:spcAft>
              <a:buClr>
                <a:schemeClr val="bg2"/>
              </a:buClr>
              <a:buSzPct val="100000"/>
              <a:buFont typeface="Arial" panose="020B0604020202020204" pitchFamily="34" charset="0"/>
              <a:defRPr sz="1600" b="1" kern="1200">
                <a:solidFill>
                  <a:srgbClr val="003C71"/>
                </a:solidFill>
                <a:latin typeface="+mn-lt"/>
                <a:ea typeface="+mn-ea"/>
                <a:cs typeface="+mn-cs"/>
              </a:defRPr>
            </a:lvl1pPr>
            <a:lvl2pPr marL="215900" indent="-214313" algn="l" defTabSz="889000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5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2pPr>
            <a:lvl3pPr marL="506413" indent="-217488" algn="l" defTabSz="889000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333333"/>
              </a:buClr>
              <a:buChar char="–"/>
              <a:defRPr sz="1200" kern="1200">
                <a:solidFill>
                  <a:srgbClr val="003C71"/>
                </a:solidFill>
                <a:latin typeface="+mn-lt"/>
                <a:ea typeface="+mn-ea"/>
                <a:cs typeface="+mn-cs"/>
              </a:defRPr>
            </a:lvl3pPr>
            <a:lvl4pPr marL="796925" indent="-179388" algn="l" defTabSz="889000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333333"/>
              </a:buClr>
              <a:buFont typeface="Wingdings" panose="05000000000000000000" pitchFamily="2" charset="2"/>
              <a:buChar char="§"/>
              <a:defRPr sz="1200" kern="1200">
                <a:solidFill>
                  <a:srgbClr val="003C71"/>
                </a:solidFill>
                <a:latin typeface="+mn-lt"/>
                <a:ea typeface="+mn-ea"/>
                <a:cs typeface="+mn-cs"/>
              </a:defRPr>
            </a:lvl4pPr>
            <a:lvl5pPr marL="1082675" indent="-153988" algn="l" defTabSz="889000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333333"/>
              </a:buClr>
              <a:buChar char="-"/>
              <a:defRPr sz="1200" kern="1200">
                <a:solidFill>
                  <a:srgbClr val="003C7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Wednesday 26</a:t>
            </a:r>
            <a:r>
              <a:rPr lang="en-GB" baseline="30000"/>
              <a:t>th</a:t>
            </a:r>
            <a:r>
              <a:rPr lang="en-GB"/>
              <a:t> April 2023</a:t>
            </a:r>
          </a:p>
        </p:txBody>
      </p:sp>
    </p:spTree>
    <p:extLst>
      <p:ext uri="{BB962C8B-B14F-4D97-AF65-F5344CB8AC3E}">
        <p14:creationId xmlns:p14="http://schemas.microsoft.com/office/powerpoint/2010/main" val="413670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9C6C20-77C7-40C5-BCBA-C108F57B8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IE" altLang="en-US" sz="1200" b="1">
                <a:solidFill>
                  <a:srgbClr val="FFFFFF"/>
                </a:solidFill>
                <a:ea typeface="Times New Roman" panose="02020603050405020304" pitchFamily="18" charset="0"/>
              </a:rPr>
              <a:t>Facilitate energy efficiencies in Local Authority Public Lighting</a:t>
            </a:r>
            <a:endParaRPr lang="en-IE" altLang="en-US">
              <a:solidFill>
                <a:srgbClr val="336699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7BD504E-D6CC-4A30-A3B5-C4696A78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416" y="393691"/>
            <a:ext cx="6993923" cy="711736"/>
          </a:xfrm>
        </p:spPr>
        <p:txBody>
          <a:bodyPr/>
          <a:lstStyle/>
          <a:p>
            <a:r>
              <a:rPr lang="en-GB"/>
              <a:t> v14.00.00 Proposed MCR Re-versioning </a:t>
            </a:r>
            <a:endParaRPr lang="en-IE" b="1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26440B3-56F3-9897-5BFB-8BEF898A9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74760"/>
              </p:ext>
            </p:extLst>
          </p:nvPr>
        </p:nvGraphicFramePr>
        <p:xfrm>
          <a:off x="348898" y="3368837"/>
          <a:ext cx="8446204" cy="2111498"/>
        </p:xfrm>
        <a:graphic>
          <a:graphicData uri="http://schemas.openxmlformats.org/drawingml/2006/table">
            <a:tbl>
              <a:tblPr firstRow="1" bandRow="1"/>
              <a:tblGrid>
                <a:gridCol w="2111551">
                  <a:extLst>
                    <a:ext uri="{9D8B030D-6E8A-4147-A177-3AD203B41FA5}">
                      <a16:colId xmlns:a16="http://schemas.microsoft.com/office/drawing/2014/main" val="3993235721"/>
                    </a:ext>
                  </a:extLst>
                </a:gridCol>
                <a:gridCol w="2111551">
                  <a:extLst>
                    <a:ext uri="{9D8B030D-6E8A-4147-A177-3AD203B41FA5}">
                      <a16:colId xmlns:a16="http://schemas.microsoft.com/office/drawing/2014/main" val="2265641928"/>
                    </a:ext>
                  </a:extLst>
                </a:gridCol>
                <a:gridCol w="2111551">
                  <a:extLst>
                    <a:ext uri="{9D8B030D-6E8A-4147-A177-3AD203B41FA5}">
                      <a16:colId xmlns:a16="http://schemas.microsoft.com/office/drawing/2014/main" val="2789385281"/>
                    </a:ext>
                  </a:extLst>
                </a:gridCol>
                <a:gridCol w="2111551">
                  <a:extLst>
                    <a:ext uri="{9D8B030D-6E8A-4147-A177-3AD203B41FA5}">
                      <a16:colId xmlns:a16="http://schemas.microsoft.com/office/drawing/2014/main" val="3608488555"/>
                    </a:ext>
                  </a:extLst>
                </a:gridCol>
              </a:tblGrid>
              <a:tr h="94607"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GB" sz="9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/>
                        </a:rPr>
                        <a:t>2023</a:t>
                      </a:r>
                    </a:p>
                  </a:txBody>
                  <a:tcPr marL="38576" marR="38576" marT="19293" marB="19293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99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32" marB="45732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32" marB="45732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32" marB="45732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en-GB" sz="900" b="1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B3D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GB" sz="900" b="1" kern="120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/>
                        </a:rPr>
                        <a:t>June</a:t>
                      </a:r>
                    </a:p>
                  </a:txBody>
                  <a:tcPr marL="38576" marR="38576" marT="19293" marB="1929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B3D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GB" sz="900" b="1" kern="120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/>
                        </a:rPr>
                        <a:t>July</a:t>
                      </a:r>
                    </a:p>
                  </a:txBody>
                  <a:tcPr marL="38576" marR="38576" marT="19293" marB="1929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B3D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GB" sz="900" b="1" kern="120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Arial"/>
                        </a:rPr>
                        <a:t>August</a:t>
                      </a:r>
                    </a:p>
                  </a:txBody>
                  <a:tcPr marL="38576" marR="38576" marT="19293" marB="1929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B3D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0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100" b="1" kern="120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/>
                      </a:endParaRPr>
                    </a:p>
                    <a:p>
                      <a: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100" b="1" kern="120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/>
                      </a:endParaRPr>
                    </a:p>
                    <a:p>
                      <a: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100" b="1" kern="12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/>
                        </a:rPr>
                        <a:t>TWG</a:t>
                      </a:r>
                    </a:p>
                  </a:txBody>
                  <a:tcPr marL="38576" marR="38576" marT="19293" marB="192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endParaRPr lang="en-GB" sz="9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endParaRPr lang="en-GB" sz="9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endParaRPr lang="en-GB" sz="9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F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003">
                <a:tc>
                  <a:txBody>
                    <a:bodyPr/>
                    <a:lstStyle/>
                    <a:p>
                      <a: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100" b="1" kern="120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/>
                      </a:endParaRPr>
                    </a:p>
                    <a:p>
                      <a: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100" b="1" kern="120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/>
                      </a:endParaRPr>
                    </a:p>
                    <a:p>
                      <a: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100" b="1" kern="12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/>
                        </a:rPr>
                        <a:t>IGG</a:t>
                      </a:r>
                    </a:p>
                  </a:txBody>
                  <a:tcPr marL="38576" marR="38576" marT="19293" marB="19293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F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8576" marR="38576" marT="19293" marB="1929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F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57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5847D7-4848-B9C1-E737-398C08377D0D}"/>
              </a:ext>
            </a:extLst>
          </p:cNvPr>
          <p:cNvSpPr txBox="1"/>
          <p:nvPr/>
        </p:nvSpPr>
        <p:spPr>
          <a:xfrm>
            <a:off x="3312661" y="5812390"/>
            <a:ext cx="86949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1200" cap="none" spc="0" normalizeH="0" baseline="0" noProof="0">
                <a:ln>
                  <a:noFill/>
                </a:ln>
                <a:solidFill>
                  <a:srgbClr val="003AF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June 2023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1DA9E49-32EA-097A-23B5-A3D850ED61D4}"/>
              </a:ext>
            </a:extLst>
          </p:cNvPr>
          <p:cNvCxnSpPr>
            <a:cxnSpLocks/>
          </p:cNvCxnSpPr>
          <p:nvPr/>
        </p:nvCxnSpPr>
        <p:spPr>
          <a:xfrm>
            <a:off x="3678446" y="3753072"/>
            <a:ext cx="0" cy="1985623"/>
          </a:xfrm>
          <a:prstGeom prst="line">
            <a:avLst/>
          </a:prstGeom>
          <a:noFill/>
          <a:ln w="34925" cap="flat" cmpd="sng" algn="ctr">
            <a:solidFill>
              <a:srgbClr val="003AF2"/>
            </a:solidFill>
            <a:prstDash val="solid"/>
            <a:miter lim="800000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24C335E-E1ED-4141-D633-80CB32019DF9}"/>
              </a:ext>
            </a:extLst>
          </p:cNvPr>
          <p:cNvSpPr txBox="1"/>
          <p:nvPr/>
        </p:nvSpPr>
        <p:spPr>
          <a:xfrm>
            <a:off x="3992736" y="4068316"/>
            <a:ext cx="56197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28</a:t>
            </a:r>
            <a:r>
              <a:rPr kumimoji="0" lang="en-GB" sz="9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th</a:t>
            </a: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June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>
                <a:solidFill>
                  <a:prstClr val="black"/>
                </a:solidFill>
                <a:cs typeface="Arial"/>
              </a:rPr>
              <a:t>MCR1219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MCR1189</a:t>
            </a:r>
            <a:endParaRPr kumimoji="0" lang="en-IE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C712DC-B935-1EA0-BFA0-E3E533A41F24}"/>
              </a:ext>
            </a:extLst>
          </p:cNvPr>
          <p:cNvSpPr txBox="1"/>
          <p:nvPr/>
        </p:nvSpPr>
        <p:spPr>
          <a:xfrm>
            <a:off x="7941683" y="5068728"/>
            <a:ext cx="775890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rgbClr val="003C71"/>
                </a:solidFill>
                <a:cs typeface="Arial"/>
              </a:rPr>
              <a:t>23</a:t>
            </a:r>
            <a:r>
              <a:rPr lang="en-GB" sz="800" b="1" baseline="30000">
                <a:solidFill>
                  <a:srgbClr val="003C71"/>
                </a:solidFill>
                <a:cs typeface="Arial"/>
              </a:rPr>
              <a:t>rd</a:t>
            </a:r>
            <a:r>
              <a:rPr lang="en-GB" sz="800" b="1">
                <a:solidFill>
                  <a:srgbClr val="003C71"/>
                </a:solidFill>
                <a:cs typeface="Arial"/>
              </a:rPr>
              <a:t> August </a:t>
            </a:r>
            <a:endParaRPr kumimoji="0" lang="en-GB" sz="800" b="1" i="0" u="none" strike="noStrike" kern="1200" cap="none" spc="0" normalizeH="0" baseline="0" noProof="0">
              <a:ln>
                <a:noFill/>
              </a:ln>
              <a:solidFill>
                <a:srgbClr val="003C7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algn="ctr">
              <a:defRPr/>
            </a:pPr>
            <a:r>
              <a:rPr lang="en-GB" sz="800" b="1">
                <a:solidFill>
                  <a:srgbClr val="003C71"/>
                </a:solidFill>
                <a:latin typeface="Arial"/>
                <a:cs typeface="Arial"/>
              </a:rPr>
              <a:t>IGG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  <a:cs typeface="Arial"/>
              </a:rPr>
              <a:t> approval</a:t>
            </a:r>
            <a:r>
              <a:rPr lang="en-GB" sz="800" b="1">
                <a:solidFill>
                  <a:srgbClr val="003C71"/>
                </a:solidFill>
                <a:latin typeface="Arial"/>
                <a:cs typeface="Arial"/>
              </a:rPr>
              <a:t> sought</a:t>
            </a:r>
            <a:endParaRPr kumimoji="0" lang="en-IE" sz="800" b="1" i="0" u="none" strike="noStrike" kern="1200" cap="none" spc="0" normalizeH="0" baseline="0" noProof="0">
              <a:ln>
                <a:noFill/>
              </a:ln>
              <a:solidFill>
                <a:srgbClr val="003C7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069A5B9-1BF1-A2D9-E6F6-DE5BB441AFEE}"/>
              </a:ext>
            </a:extLst>
          </p:cNvPr>
          <p:cNvSpPr/>
          <p:nvPr/>
        </p:nvSpPr>
        <p:spPr>
          <a:xfrm>
            <a:off x="8265334" y="4851700"/>
            <a:ext cx="125256" cy="169580"/>
          </a:xfrm>
          <a:prstGeom prst="triangle">
            <a:avLst/>
          </a:prstGeom>
          <a:solidFill>
            <a:srgbClr val="003AF2"/>
          </a:solidFill>
          <a:ln w="12700" cap="flat" cmpd="sng" algn="ctr">
            <a:solidFill>
              <a:srgbClr val="003C7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1350" b="0" i="0" u="none" strike="noStrike" kern="0" cap="none" spc="0" normalizeH="0" baseline="0" noProof="0">
              <a:ln>
                <a:noFill/>
              </a:ln>
              <a:solidFill>
                <a:srgbClr val="A59D9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6C32343A-0FBD-F67A-32F7-5E987DF30123}"/>
              </a:ext>
            </a:extLst>
          </p:cNvPr>
          <p:cNvSpPr/>
          <p:nvPr/>
        </p:nvSpPr>
        <p:spPr>
          <a:xfrm>
            <a:off x="4225227" y="3835524"/>
            <a:ext cx="126210" cy="168764"/>
          </a:xfrm>
          <a:prstGeom prst="diamond">
            <a:avLst/>
          </a:prstGeom>
          <a:solidFill>
            <a:srgbClr val="2A5682"/>
          </a:solidFill>
          <a:ln w="6350" cap="flat" cmpd="sng" algn="ctr">
            <a:solidFill>
              <a:srgbClr val="003C7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D638B637-BC5F-7DF7-B839-598EAEC1FD0D}"/>
              </a:ext>
            </a:extLst>
          </p:cNvPr>
          <p:cNvSpPr/>
          <p:nvPr/>
        </p:nvSpPr>
        <p:spPr>
          <a:xfrm>
            <a:off x="5558668" y="3835524"/>
            <a:ext cx="126210" cy="168764"/>
          </a:xfrm>
          <a:prstGeom prst="diamond">
            <a:avLst/>
          </a:prstGeom>
          <a:solidFill>
            <a:srgbClr val="2A5682"/>
          </a:solidFill>
          <a:ln w="6350" cap="flat" cmpd="sng" algn="ctr">
            <a:solidFill>
              <a:srgbClr val="003C7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28C6214D-F49F-0D09-6BF6-ED44D00635A7}"/>
              </a:ext>
            </a:extLst>
          </p:cNvPr>
          <p:cNvSpPr/>
          <p:nvPr/>
        </p:nvSpPr>
        <p:spPr>
          <a:xfrm>
            <a:off x="7171933" y="3846022"/>
            <a:ext cx="126210" cy="168764"/>
          </a:xfrm>
          <a:prstGeom prst="diamond">
            <a:avLst/>
          </a:prstGeom>
          <a:solidFill>
            <a:srgbClr val="2A5682"/>
          </a:solidFill>
          <a:ln w="6350" cap="flat" cmpd="sng" algn="ctr">
            <a:solidFill>
              <a:srgbClr val="003C7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6948F-56D0-25DA-6DA8-266998E51269}"/>
              </a:ext>
            </a:extLst>
          </p:cNvPr>
          <p:cNvSpPr txBox="1"/>
          <p:nvPr/>
        </p:nvSpPr>
        <p:spPr>
          <a:xfrm>
            <a:off x="5377919" y="4055477"/>
            <a:ext cx="56197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12</a:t>
            </a:r>
            <a:r>
              <a:rPr kumimoji="0" lang="en-GB" sz="9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th</a:t>
            </a: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July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>
                <a:solidFill>
                  <a:prstClr val="black"/>
                </a:solidFill>
                <a:cs typeface="Arial"/>
              </a:rPr>
              <a:t>MCR1216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MCR1209</a:t>
            </a:r>
            <a:endParaRPr kumimoji="0" lang="en-IE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9364AD-6A56-5AC2-1B14-A71D9E269A47}"/>
              </a:ext>
            </a:extLst>
          </p:cNvPr>
          <p:cNvSpPr txBox="1"/>
          <p:nvPr/>
        </p:nvSpPr>
        <p:spPr>
          <a:xfrm>
            <a:off x="6581025" y="4068316"/>
            <a:ext cx="1430930" cy="4154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en-GB" sz="900" b="1">
                <a:solidFill>
                  <a:schemeClr val="accent1"/>
                </a:solidFill>
                <a:latin typeface="Arial"/>
                <a:cs typeface="Arial"/>
              </a:rPr>
              <a:t>9th August</a:t>
            </a:r>
            <a:endParaRPr kumimoji="0" lang="en-GB" sz="9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cs typeface="Arial"/>
            </a:endParaRPr>
          </a:p>
          <a:p>
            <a:pPr algn="ctr">
              <a:defRPr/>
            </a:pPr>
            <a:r>
              <a:rPr lang="en-GB" sz="900" b="1">
                <a:solidFill>
                  <a:schemeClr val="accent1"/>
                </a:solidFill>
                <a:latin typeface="Arial"/>
                <a:cs typeface="Arial"/>
              </a:rPr>
              <a:t>Updated Market Documentation Issued</a:t>
            </a:r>
            <a:endParaRPr kumimoji="0" lang="en-IE" sz="9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CAE68A-6411-E776-39AE-312C2981BB17}"/>
              </a:ext>
            </a:extLst>
          </p:cNvPr>
          <p:cNvSpPr/>
          <p:nvPr/>
        </p:nvSpPr>
        <p:spPr>
          <a:xfrm>
            <a:off x="348898" y="5702163"/>
            <a:ext cx="2622521" cy="58978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3C7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0" cap="none" spc="0" normalizeH="0" baseline="0" noProof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</a:t>
            </a: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Technical Working Group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IGG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1082EDB1-C300-8725-BEFF-5AC920147880}"/>
              </a:ext>
            </a:extLst>
          </p:cNvPr>
          <p:cNvSpPr/>
          <p:nvPr/>
        </p:nvSpPr>
        <p:spPr>
          <a:xfrm>
            <a:off x="465624" y="5944010"/>
            <a:ext cx="108000" cy="108000"/>
          </a:xfrm>
          <a:prstGeom prst="diamond">
            <a:avLst/>
          </a:prstGeom>
          <a:solidFill>
            <a:srgbClr val="2A5682"/>
          </a:solidFill>
          <a:ln w="6350" cap="flat" cmpd="sng" algn="ctr">
            <a:solidFill>
              <a:srgbClr val="003C7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D1BBEA3-D99F-50F6-806C-D5A385819C3C}"/>
              </a:ext>
            </a:extLst>
          </p:cNvPr>
          <p:cNvSpPr/>
          <p:nvPr/>
        </p:nvSpPr>
        <p:spPr>
          <a:xfrm>
            <a:off x="465624" y="6082559"/>
            <a:ext cx="108000" cy="108000"/>
          </a:xfrm>
          <a:prstGeom prst="triangle">
            <a:avLst/>
          </a:prstGeom>
          <a:solidFill>
            <a:srgbClr val="0000FF"/>
          </a:solidFill>
          <a:ln w="9525" cap="flat" cmpd="sng" algn="ctr">
            <a:solidFill>
              <a:srgbClr val="003C7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srgbClr val="A59D95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F4BCBA-FB1B-19B6-DE9E-D8BC5E7C0DF6}"/>
              </a:ext>
            </a:extLst>
          </p:cNvPr>
          <p:cNvSpPr txBox="1"/>
          <p:nvPr/>
        </p:nvSpPr>
        <p:spPr>
          <a:xfrm>
            <a:off x="465624" y="1105427"/>
            <a:ext cx="832947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latin typeface="Arial"/>
                <a:cs typeface="Arial"/>
              </a:rPr>
              <a:t>As part of ESBN Detailed Design, ESBN have identified updates to the v14.00.00 MCRs and associated Market Documentation.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latin typeface="Arial"/>
                <a:cs typeface="Arial"/>
              </a:rPr>
              <a:t>ESBN will present the proposed updates at TWG on;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/>
              <a:t>28</a:t>
            </a:r>
            <a:r>
              <a:rPr lang="en-GB" sz="1400" baseline="30000"/>
              <a:t>th</a:t>
            </a:r>
            <a:r>
              <a:rPr lang="en-GB" sz="1400"/>
              <a:t> June – MCR1219 &amp; MCR1189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/>
              <a:t>12</a:t>
            </a:r>
            <a:r>
              <a:rPr lang="en-GB" sz="1400" baseline="30000"/>
              <a:t>th</a:t>
            </a:r>
            <a:r>
              <a:rPr lang="en-GB" sz="1400"/>
              <a:t> July – MCR1216 &amp; MCR1209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latin typeface="Arial"/>
                <a:cs typeface="Arial"/>
              </a:rPr>
              <a:t>Following this, and pending feedback from Market Participants, ESBN will present all associated Market Documentation updates at a further TWG on 9th 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ESBN will then seek approval for the re-versioned MCRs and associated Market Documentation at the IGG on  23</a:t>
            </a:r>
            <a:r>
              <a:rPr lang="en-GB" sz="1400" baseline="30000"/>
              <a:t>rd</a:t>
            </a:r>
            <a:r>
              <a:rPr lang="en-GB" sz="1400"/>
              <a:t> August 2023. </a:t>
            </a:r>
          </a:p>
        </p:txBody>
      </p:sp>
    </p:spTree>
    <p:extLst>
      <p:ext uri="{BB962C8B-B14F-4D97-AF65-F5344CB8AC3E}">
        <p14:creationId xmlns:p14="http://schemas.microsoft.com/office/powerpoint/2010/main" val="206447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61D0A-1C40-44B0-BEF8-90856557D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838" y="2503488"/>
            <a:ext cx="6604000" cy="619125"/>
          </a:xfrm>
        </p:spPr>
        <p:txBody>
          <a:bodyPr/>
          <a:lstStyle/>
          <a:p>
            <a:r>
              <a:rPr lang="en-GB"/>
              <a:t>Thank You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637823"/>
      </p:ext>
    </p:extLst>
  </p:cSld>
  <p:clrMapOvr>
    <a:masterClrMapping/>
  </p:clrMapOvr>
</p:sld>
</file>

<file path=ppt/theme/theme1.xml><?xml version="1.0" encoding="utf-8"?>
<a:theme xmlns:a="http://schemas.openxmlformats.org/drawingml/2006/main" name="ESB corporate PPT 2003 18-04-2013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ESB corporate PPT 2003 18-04-201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B corporate PPT 2003 18-04-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DS template.potx [Read-Only]" id="{C1BA9554-DBDC-4222-87BB-90F465C6105F}" vid="{62601B54-E216-4835-8D3E-48039888486A}"/>
    </a:ext>
  </a:extLst>
</a:theme>
</file>

<file path=ppt/theme/theme2.xml><?xml version="1.0" encoding="utf-8"?>
<a:theme xmlns:a="http://schemas.openxmlformats.org/drawingml/2006/main" name="Breaker Slide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Breaker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reak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DS template.potx [Read-Only]" id="{C1BA9554-DBDC-4222-87BB-90F465C6105F}" vid="{22D21861-EFAA-416C-9B6F-54A3F04DB57C}"/>
    </a:ext>
  </a:extLst>
</a:theme>
</file>

<file path=ppt/theme/theme3.xml><?xml version="1.0" encoding="utf-8"?>
<a:theme xmlns:a="http://schemas.openxmlformats.org/drawingml/2006/main" name="Blank Header &amp; Content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Blank Header &amp; 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ank Header &amp;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DS template.potx [Read-Only]" id="{C1BA9554-DBDC-4222-87BB-90F465C6105F}" vid="{13CD00D7-AF4F-49FA-8E09-D614A23017A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91070EF50504C83E04AB9194313B8" ma:contentTypeVersion="19" ma:contentTypeDescription="Create a new document." ma:contentTypeScope="" ma:versionID="90b780a92d0af150a7d8ace0d63883ed">
  <xsd:schema xmlns:xsd="http://www.w3.org/2001/XMLSchema" xmlns:xs="http://www.w3.org/2001/XMLSchema" xmlns:p="http://schemas.microsoft.com/office/2006/metadata/properties" xmlns:ns2="50e15c66-3704-4581-9484-2f84341fb7e1" xmlns:ns3="756e4562-c4c1-4bcc-9965-1a511e6ad40e" xmlns:ns4="ce75c346-2eea-48b4-abb0-68ed044fb146" targetNamespace="http://schemas.microsoft.com/office/2006/metadata/properties" ma:root="true" ma:fieldsID="d88e0b64700aea0125f65670e8198cf5" ns2:_="" ns3:_="" ns4:_="">
    <xsd:import namespace="50e15c66-3704-4581-9484-2f84341fb7e1"/>
    <xsd:import namespace="756e4562-c4c1-4bcc-9965-1a511e6ad40e"/>
    <xsd:import namespace="ce75c346-2eea-48b4-abb0-68ed044fb1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15c66-3704-4581-9484-2f84341fb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3762961-495e-4f26-8edd-cfd6513d3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e4562-c4c1-4bcc-9965-1a511e6ad40e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5c346-2eea-48b4-abb0-68ed044fb14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484024b-3738-4b1d-a4a1-753e82675482}" ma:internalName="TaxCatchAll" ma:showField="CatchAllData" ma:web="ce75c346-2eea-48b4-abb0-68ed044fb1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75c346-2eea-48b4-abb0-68ed044fb146" xsi:nil="true"/>
    <lcf76f155ced4ddcb4097134ff3c332f xmlns="50e15c66-3704-4581-9484-2f84341fb7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6381E1-DB7E-4D40-BC89-CC178A72A1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658F12-1585-453A-A667-0303D6A5CDC3}">
  <ds:schemaRefs>
    <ds:schemaRef ds:uri="50e15c66-3704-4581-9484-2f84341fb7e1"/>
    <ds:schemaRef ds:uri="756e4562-c4c1-4bcc-9965-1a511e6ad40e"/>
    <ds:schemaRef ds:uri="ce75c346-2eea-48b4-abb0-68ed044fb1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581E2A6-48A2-4773-961C-42504A8CFC0A}">
  <ds:schemaRefs>
    <ds:schemaRef ds:uri="756e4562-c4c1-4bcc-9965-1a511e6ad40e"/>
    <ds:schemaRef ds:uri="50e15c66-3704-4581-9484-2f84341fb7e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e75c346-2eea-48b4-abb0-68ed044fb1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RMDS PowerPoint template</Template>
  <TotalTime>0</TotalTime>
  <Words>144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Wingdings</vt:lpstr>
      <vt:lpstr>ESB corporate PPT 2003 18-04-2013</vt:lpstr>
      <vt:lpstr>Breaker Slide</vt:lpstr>
      <vt:lpstr>Blank Header &amp; Content</vt:lpstr>
      <vt:lpstr>RMDS – Update</vt:lpstr>
      <vt:lpstr> v14.00.00 Proposed MCR Re-versioning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RMDS - IGG- June 2019</dc:title>
  <dc:creator>Murphy. Carl (Business Service Centre)</dc:creator>
  <cp:lastModifiedBy>Craig. Ciara (Contractor - EY)</cp:lastModifiedBy>
  <cp:revision>2</cp:revision>
  <cp:lastPrinted>2019-10-31T13:18:32Z</cp:lastPrinted>
  <dcterms:created xsi:type="dcterms:W3CDTF">2018-06-13T15:09:43Z</dcterms:created>
  <dcterms:modified xsi:type="dcterms:W3CDTF">2023-06-16T13:24:00Z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0x01010030F91070EF50504C83E04AB9194313B8</vt:lpwstr>
  </property>
  <property fmtid="{D5CDD505-2E9C-101B-9397-08002B2CF9AE}" pid="3" name="_dlc_DocIdItemGuid">
    <vt:lpwstr>df03c9cc-5512-48ab-b6d1-111ad9a38af3</vt:lpwstr>
  </property>
  <property fmtid="{D5CDD505-2E9C-101B-9397-08002B2CF9AE}" pid="4" name="MSIP_Label_bf4b7b92-9708-4942-8fd7-f99d10f83297_Enabled">
    <vt:lpwstr>true</vt:lpwstr>
  </property>
  <property fmtid="{D5CDD505-2E9C-101B-9397-08002B2CF9AE}" pid="5" name="MSIP_Label_bf4b7b92-9708-4942-8fd7-f99d10f83297_SetDate">
    <vt:lpwstr>2023-04-17T10:56:56Z</vt:lpwstr>
  </property>
  <property fmtid="{D5CDD505-2E9C-101B-9397-08002B2CF9AE}" pid="6" name="MSIP_Label_bf4b7b92-9708-4942-8fd7-f99d10f83297_Method">
    <vt:lpwstr>Standard</vt:lpwstr>
  </property>
  <property fmtid="{D5CDD505-2E9C-101B-9397-08002B2CF9AE}" pid="7" name="MSIP_Label_bf4b7b92-9708-4942-8fd7-f99d10f83297_Name">
    <vt:lpwstr>General</vt:lpwstr>
  </property>
  <property fmtid="{D5CDD505-2E9C-101B-9397-08002B2CF9AE}" pid="8" name="MSIP_Label_bf4b7b92-9708-4942-8fd7-f99d10f83297_SiteId">
    <vt:lpwstr>fb01cb1d-bba8-4c1a-94ef-defd79c59a09</vt:lpwstr>
  </property>
  <property fmtid="{D5CDD505-2E9C-101B-9397-08002B2CF9AE}" pid="9" name="MSIP_Label_bf4b7b92-9708-4942-8fd7-f99d10f83297_ActionId">
    <vt:lpwstr>34f3c48b-7837-44d7-85c4-86ecdfa897f9</vt:lpwstr>
  </property>
  <property fmtid="{D5CDD505-2E9C-101B-9397-08002B2CF9AE}" pid="10" name="MSIP_Label_bf4b7b92-9708-4942-8fd7-f99d10f83297_ContentBits">
    <vt:lpwstr>0</vt:lpwstr>
  </property>
  <property fmtid="{D5CDD505-2E9C-101B-9397-08002B2CF9AE}" pid="11" name="MediaServiceImageTags">
    <vt:lpwstr/>
  </property>
</Properties>
</file>