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0" r:id="rId6"/>
    <p:sldMasterId id="2147483651" r:id="rId7"/>
  </p:sldMasterIdLst>
  <p:notesMasterIdLst>
    <p:notesMasterId r:id="rId11"/>
  </p:notesMasterIdLst>
  <p:sldIdLst>
    <p:sldId id="256" r:id="rId8"/>
    <p:sldId id="259" r:id="rId9"/>
    <p:sldId id="258" r:id="rId1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9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775" autoAdjust="0"/>
  </p:normalViewPr>
  <p:slideViewPr>
    <p:cSldViewPr snapToGrid="0" snapToObjects="1">
      <p:cViewPr varScale="1">
        <p:scale>
          <a:sx n="67" d="100"/>
          <a:sy n="67" d="100"/>
        </p:scale>
        <p:origin x="120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4" tIns="45788" rIns="91574" bIns="457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4" tIns="45788" rIns="91574" bIns="457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4" tIns="45788" rIns="91574" bIns="45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2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4" tIns="45788" rIns="91574" bIns="457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4" tIns="45788" rIns="91574" bIns="457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336F82E-CED3-48F8-AE5F-A0E0796CC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hyperlink" Target="http://tellab.ie/new-nsai-iso-90012015-cer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874838" y="2503488"/>
            <a:ext cx="6604000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74838" y="3133725"/>
            <a:ext cx="6604000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74838" y="4594343"/>
            <a:ext cx="2894012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963886"/>
            <a:ext cx="9144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694" y="592267"/>
            <a:ext cx="1786283" cy="5425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570" y="1005502"/>
            <a:ext cx="2334970" cy="207282"/>
          </a:xfrm>
          <a:prstGeom prst="rect">
            <a:avLst/>
          </a:prstGeom>
        </p:spPr>
      </p:pic>
      <p:pic>
        <p:nvPicPr>
          <p:cNvPr id="12" name="Picture 2" descr="Image result for nsai iso 9001 2015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950" y="6322350"/>
            <a:ext cx="372459" cy="53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79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6888" y="36369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2514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6888" y="36369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29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6888" y="1274763"/>
            <a:ext cx="8123237" cy="45720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7664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8" y="3636963"/>
            <a:ext cx="8123237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023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81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3913" y="36369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4668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6888" y="1274763"/>
            <a:ext cx="8123237" cy="45720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en-IE" noProof="0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666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33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6888" y="1274763"/>
            <a:ext cx="3984625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33913" y="1274763"/>
            <a:ext cx="3986212" cy="45720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  <a:endParaRPr lang="en-IE" noProof="0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0662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7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6452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5408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538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SB_Powerpoint_design_background2 150dpi no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59454" rIns="118909" bIns="59454" numCol="1" anchor="b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6" name="Picture 21" descr="ESB_International_br#D1CA5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92125"/>
            <a:ext cx="1655763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1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874838" y="2503488"/>
            <a:ext cx="6604000" cy="619125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874838" y="3133725"/>
            <a:ext cx="6604000" cy="619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1" name="Date Placeholder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74838" y="4594343"/>
            <a:ext cx="2894012" cy="1984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963886"/>
            <a:ext cx="9144000" cy="1894114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38922" y="719328"/>
            <a:ext cx="1786283" cy="5425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73798" y="1132563"/>
            <a:ext cx="2334970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2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1294871"/>
            <a:ext cx="81523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067" y="4174596"/>
            <a:ext cx="8152342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489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888" y="1111250"/>
            <a:ext cx="3984625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111250"/>
            <a:ext cx="3986212" cy="4735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264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11667"/>
            <a:ext cx="6646333" cy="770467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888" y="1111250"/>
            <a:ext cx="39846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888" y="1935162"/>
            <a:ext cx="3984625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3913" y="1111250"/>
            <a:ext cx="39862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1935162"/>
            <a:ext cx="3986212" cy="3911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829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92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06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398463"/>
            <a:ext cx="6877050" cy="536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888" y="12747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3913" y="12747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6888" y="3636963"/>
            <a:ext cx="3984625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3913" y="3636963"/>
            <a:ext cx="3986212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Footer Placeholder 50"/>
          <p:cNvSpPr>
            <a:spLocks noGrp="1"/>
          </p:cNvSpPr>
          <p:nvPr>
            <p:ph type="ftr" sz="quarter" idx="10"/>
          </p:nvPr>
        </p:nvSpPr>
        <p:spPr>
          <a:xfrm>
            <a:off x="3995738" y="6538913"/>
            <a:ext cx="3816000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762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http://tellab.ie/new-nsai-iso-90012015-cert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98463"/>
            <a:ext cx="666908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9454" rIns="118909" bIns="59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888" y="1111250"/>
            <a:ext cx="8123237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Click to edit Master text styles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96888" y="976313"/>
            <a:ext cx="8123237" cy="42862"/>
          </a:xfrm>
          <a:prstGeom prst="rect">
            <a:avLst/>
          </a:prstGeom>
          <a:gradFill rotWithShape="0">
            <a:gsLst>
              <a:gs pos="0">
                <a:srgbClr val="110352"/>
              </a:gs>
              <a:gs pos="12000">
                <a:srgbClr val="110352"/>
              </a:gs>
              <a:gs pos="100000">
                <a:srgbClr val="00B2EF"/>
              </a:gs>
            </a:gsLst>
            <a:lin ang="18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89000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endParaRPr lang="en-IE"/>
          </a:p>
        </p:txBody>
      </p:sp>
      <p:sp>
        <p:nvSpPr>
          <p:cNvPr id="12" name="Footer Placeholder 50"/>
          <p:cNvSpPr txBox="1">
            <a:spLocks/>
          </p:cNvSpPr>
          <p:nvPr userDrawn="1"/>
        </p:nvSpPr>
        <p:spPr>
          <a:xfrm>
            <a:off x="7476564" y="6454775"/>
            <a:ext cx="1419787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GB" sz="1000" b="1" dirty="0">
                <a:solidFill>
                  <a:srgbClr val="FFFFFF"/>
                </a:solidFill>
              </a:rPr>
              <a:t>Rmdservice.com</a:t>
            </a:r>
            <a:endParaRPr lang="en-IE" sz="1000" b="1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235562"/>
            <a:ext cx="9144000" cy="622438"/>
          </a:xfrm>
          <a:prstGeom prst="rect">
            <a:avLst/>
          </a:prstGeom>
          <a:gradFill flip="none" rotWithShape="1">
            <a:gsLst>
              <a:gs pos="20000">
                <a:schemeClr val="tx1">
                  <a:lumMod val="75000"/>
                </a:schemeClr>
              </a:gs>
              <a:gs pos="77000">
                <a:schemeClr val="accent1">
                  <a:lumMod val="45000"/>
                  <a:lumOff val="55000"/>
                </a:schemeClr>
              </a:gs>
              <a:gs pos="44000">
                <a:schemeClr val="accent2">
                  <a:lumMod val="75000"/>
                </a:schemeClr>
              </a:gs>
              <a:gs pos="96000">
                <a:schemeClr val="tx2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60325" y="6523038"/>
            <a:ext cx="43656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fld id="{DBD2DFD5-10D2-4B25-9000-3702DC33C19A}" type="slidenum">
              <a:rPr lang="en-US" sz="1000" smtClean="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ct val="50000"/>
                </a:spcAft>
                <a:buClr>
                  <a:schemeClr val="bg1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244180" y="316218"/>
            <a:ext cx="1786283" cy="5425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7179056" y="729453"/>
            <a:ext cx="2334970" cy="207282"/>
          </a:xfrm>
          <a:prstGeom prst="rect">
            <a:avLst/>
          </a:prstGeom>
        </p:spPr>
      </p:pic>
      <p:pic>
        <p:nvPicPr>
          <p:cNvPr id="11" name="Picture 2" descr="Image result for nsai iso 9001 2015 logo">
            <a:hlinkClick r:id="rId22"/>
          </p:cNvPr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950" y="6322350"/>
            <a:ext cx="372459" cy="53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9" r:id="rId2"/>
    <p:sldLayoutId id="2147484078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  <p:sldLayoutId id="2147484098" r:id="rId1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1" fontAlgn="base" hangingPunct="1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1" fontAlgn="base" hangingPunct="1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1" fontAlgn="base" hangingPunct="1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ESB_Powerpoint_design_background2 150dpi no 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875600" y="2503488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59454" rIns="118909" bIns="5945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75600" y="3133725"/>
            <a:ext cx="6604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44489" rIns="88977" bIns="44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22" descr="ESB_Networks_brandma#D1CA6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6250"/>
            <a:ext cx="1439862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5613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2pPr>
      <a:lvl3pPr marL="914400" indent="-625475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3pPr>
      <a:lvl4pPr marL="1371600" indent="-754063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4pPr>
      <a:lvl5pPr marL="1828800" indent="-900113"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6" descr="ESB_Powerpoint_design_background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0060" name="Text Box 12"/>
          <p:cNvSpPr txBox="1">
            <a:spLocks noChangeArrowheads="1"/>
          </p:cNvSpPr>
          <p:nvPr/>
        </p:nvSpPr>
        <p:spPr bwMode="auto">
          <a:xfrm>
            <a:off x="60325" y="6523038"/>
            <a:ext cx="436563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fld id="{13006709-ABBE-49A4-8214-624050AFADE3}" type="slidenum">
              <a:rPr lang="en-US" sz="1000" smtClean="0">
                <a:solidFill>
                  <a:srgbClr val="FFFFFF"/>
                </a:solidFill>
              </a:rPr>
              <a:pPr algn="ctr">
                <a:lnSpc>
                  <a:spcPct val="90000"/>
                </a:lnSpc>
                <a:spcAft>
                  <a:spcPct val="50000"/>
                </a:spcAft>
                <a:buClr>
                  <a:schemeClr val="bg1"/>
                </a:buClr>
                <a:buSzPct val="25000"/>
                <a:buFont typeface="Wingdings" panose="05000000000000000000" pitchFamily="2" charset="2"/>
                <a:buNone/>
                <a:defRPr/>
              </a:p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3"/>
          </p:nvPr>
        </p:nvSpPr>
        <p:spPr>
          <a:xfrm>
            <a:off x="3995738" y="6538913"/>
            <a:ext cx="412115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4" name="Footer Placeholder 50"/>
          <p:cNvSpPr txBox="1">
            <a:spLocks/>
          </p:cNvSpPr>
          <p:nvPr/>
        </p:nvSpPr>
        <p:spPr>
          <a:xfrm>
            <a:off x="7961313" y="6454775"/>
            <a:ext cx="935037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50000"/>
              </a:spcAft>
              <a:buClr>
                <a:schemeClr val="bg1"/>
              </a:buClr>
              <a:buSzPct val="25000"/>
              <a:buFont typeface="Wingdings" panose="05000000000000000000" pitchFamily="2" charset="2"/>
              <a:buNone/>
              <a:defRPr/>
            </a:pPr>
            <a:r>
              <a:rPr lang="en-IE" sz="1000" b="1">
                <a:solidFill>
                  <a:srgbClr val="FFFFFF"/>
                </a:solidFill>
              </a:rPr>
              <a:t> esb.ie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defTabSz="889000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anose="020B0604020202020204" pitchFamily="34" charset="0"/>
        <a:defRPr sz="1600" b="1" kern="1200">
          <a:solidFill>
            <a:srgbClr val="003C71"/>
          </a:solidFill>
          <a:latin typeface="+mn-lt"/>
          <a:ea typeface="+mn-ea"/>
          <a:cs typeface="+mn-cs"/>
        </a:defRPr>
      </a:lvl1pPr>
      <a:lvl2pPr marL="215900" indent="-214313" algn="l" defTabSz="889000" rtl="0" eaLnBrk="0" fontAlgn="base" hangingPunct="0">
        <a:spcBef>
          <a:spcPct val="0"/>
        </a:spcBef>
        <a:spcAft>
          <a:spcPct val="50000"/>
        </a:spcAft>
        <a:buClr>
          <a:schemeClr val="accent2"/>
        </a:buClr>
        <a:buFont typeface="Arial" panose="020B0604020202020204" pitchFamily="34" charset="0"/>
        <a:buChar char="●"/>
        <a:defRPr sz="1500" kern="1200">
          <a:solidFill>
            <a:srgbClr val="336699"/>
          </a:solidFill>
          <a:latin typeface="+mn-lt"/>
          <a:ea typeface="+mn-ea"/>
          <a:cs typeface="+mn-cs"/>
        </a:defRPr>
      </a:lvl2pPr>
      <a:lvl3pPr marL="506413" indent="-217488" algn="l" defTabSz="889000" rtl="0" eaLnBrk="0" fontAlgn="base" hangingPunct="0">
        <a:spcBef>
          <a:spcPct val="0"/>
        </a:spcBef>
        <a:spcAft>
          <a:spcPct val="50000"/>
        </a:spcAft>
        <a:buClr>
          <a:srgbClr val="333333"/>
        </a:buClr>
        <a:buChar char="–"/>
        <a:defRPr sz="1200" kern="1200">
          <a:solidFill>
            <a:srgbClr val="003C71"/>
          </a:solidFill>
          <a:latin typeface="+mn-lt"/>
          <a:ea typeface="+mn-ea"/>
          <a:cs typeface="+mn-cs"/>
        </a:defRPr>
      </a:lvl3pPr>
      <a:lvl4pPr marL="796925" indent="-179388" algn="l" defTabSz="889000" rtl="0" eaLnBrk="0" fontAlgn="base" hangingPunct="0">
        <a:spcBef>
          <a:spcPct val="0"/>
        </a:spcBef>
        <a:spcAft>
          <a:spcPct val="50000"/>
        </a:spcAft>
        <a:buClr>
          <a:srgbClr val="333333"/>
        </a:buClr>
        <a:buFont typeface="Wingdings" panose="05000000000000000000" pitchFamily="2" charset="2"/>
        <a:buChar char="§"/>
        <a:defRPr sz="1200" kern="1200">
          <a:solidFill>
            <a:srgbClr val="003C71"/>
          </a:solidFill>
          <a:latin typeface="+mn-lt"/>
          <a:ea typeface="+mn-ea"/>
          <a:cs typeface="+mn-cs"/>
        </a:defRPr>
      </a:lvl4pPr>
      <a:lvl5pPr marL="1082675" indent="-153988" algn="l" defTabSz="889000" rtl="0" eaLnBrk="0" fontAlgn="base" hangingPunct="0">
        <a:spcBef>
          <a:spcPct val="0"/>
        </a:spcBef>
        <a:spcAft>
          <a:spcPct val="50000"/>
        </a:spcAft>
        <a:buClr>
          <a:srgbClr val="333333"/>
        </a:buClr>
        <a:buChar char="-"/>
        <a:defRPr sz="1200" kern="1200">
          <a:solidFill>
            <a:srgbClr val="003C7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mdsie.files.wordpress.com/2018/07/2020-retail-mrkt-prioritisation-comms-pack-fri-27th-jul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4838" y="2503488"/>
            <a:ext cx="7156620" cy="619125"/>
          </a:xfrm>
        </p:spPr>
        <p:txBody>
          <a:bodyPr/>
          <a:lstStyle/>
          <a:p>
            <a:r>
              <a:rPr lang="en-GB" dirty="0"/>
              <a:t>Retail Market Prioritisation Process - Agree Package for Delivery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874838" y="3133725"/>
            <a:ext cx="6604000" cy="619125"/>
          </a:xfrm>
        </p:spPr>
        <p:txBody>
          <a:bodyPr/>
          <a:lstStyle/>
          <a:p>
            <a:r>
              <a:rPr lang="en-GB" dirty="0"/>
              <a:t>Conference Call 09.08.2018</a:t>
            </a:r>
          </a:p>
          <a:p>
            <a:r>
              <a:rPr lang="en-GB" dirty="0"/>
              <a:t>11:00 – 12:00</a:t>
            </a:r>
          </a:p>
          <a:p>
            <a:r>
              <a:rPr lang="en-IE" sz="1200" b="0" dirty="0"/>
              <a:t>Ireland Local Call Dial-In Number: 01 2475479 </a:t>
            </a:r>
          </a:p>
          <a:p>
            <a:r>
              <a:rPr lang="en-IE" sz="1200" b="0" dirty="0" err="1"/>
              <a:t>Std</a:t>
            </a:r>
            <a:r>
              <a:rPr lang="en-IE" sz="1200" b="0" dirty="0"/>
              <a:t> International Dial-In Number: +44 (0) 203 4333578 </a:t>
            </a:r>
          </a:p>
          <a:p>
            <a:r>
              <a:rPr lang="en-IE" sz="1200" b="0" dirty="0"/>
              <a:t>Conference code: 4549613629  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46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98463"/>
            <a:ext cx="6669088" cy="536575"/>
          </a:xfrm>
        </p:spPr>
        <p:txBody>
          <a:bodyPr/>
          <a:lstStyle/>
          <a:p>
            <a:r>
              <a:rPr lang="en-GB" dirty="0"/>
              <a:t>Agenda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9465"/>
              </p:ext>
            </p:extLst>
          </p:nvPr>
        </p:nvGraphicFramePr>
        <p:xfrm>
          <a:off x="485920" y="1129716"/>
          <a:ext cx="8165710" cy="15465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8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45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</a:rPr>
                        <a:t>Agenda Item</a:t>
                      </a:r>
                      <a:endParaRPr lang="en-I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</a:rPr>
                        <a:t>Resp.</a:t>
                      </a:r>
                      <a:endParaRPr lang="en-I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2"/>
                          </a:solidFill>
                        </a:rPr>
                        <a:t>Time</a:t>
                      </a:r>
                      <a:endParaRPr lang="en-I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8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ReMCoDS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 mins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High level walkthrough of </a:t>
                      </a:r>
                      <a:r>
                        <a:rPr lang="en-GB" sz="1200" dirty="0">
                          <a:hlinkClick r:id="rId2"/>
                        </a:rPr>
                        <a:t>Communication Pack</a:t>
                      </a:r>
                      <a:r>
                        <a:rPr lang="en-GB" sz="1200" dirty="0"/>
                        <a:t> and</a:t>
                      </a:r>
                      <a:r>
                        <a:rPr lang="en-GB" sz="1200" baseline="0" dirty="0"/>
                        <a:t> address MP queries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ESBN/NIE</a:t>
                      </a:r>
                      <a:r>
                        <a:rPr lang="en-GB" sz="1200" baseline="0" dirty="0"/>
                        <a:t> Networks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50 mins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ReMCoDS</a:t>
                      </a:r>
                      <a:endParaRPr lang="en-I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 mins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1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75600" y="2503488"/>
            <a:ext cx="6604000" cy="619125"/>
          </a:xfrm>
        </p:spPr>
        <p:txBody>
          <a:bodyPr/>
          <a:lstStyle/>
          <a:p>
            <a:r>
              <a:rPr lang="en-GB" dirty="0"/>
              <a:t>Thank You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875600" y="3133725"/>
            <a:ext cx="6604000" cy="619125"/>
          </a:xfr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0789017"/>
      </p:ext>
    </p:extLst>
  </p:cSld>
  <p:clrMapOvr>
    <a:masterClrMapping/>
  </p:clrMapOvr>
</p:sld>
</file>

<file path=ppt/theme/theme1.xml><?xml version="1.0" encoding="utf-8"?>
<a:theme xmlns:a="http://schemas.openxmlformats.org/drawingml/2006/main" name="ESB corporate PPT 2003 18-04-2013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ESB corporate PPT 2003 18-04-201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B corporate PPT 2003 18-04-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B corporate PPT 2003 18-04-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B corporate PPT 2003 18-04-2013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eMCoDS PowerPoint template.potx" id="{6CDFA189-5559-4015-B93B-D027915A538A}" vid="{5D238E5A-EEF7-4196-B720-D32D11EA3B6A}"/>
    </a:ext>
  </a:extLst>
</a:theme>
</file>

<file path=ppt/theme/theme2.xml><?xml version="1.0" encoding="utf-8"?>
<a:theme xmlns:a="http://schemas.openxmlformats.org/drawingml/2006/main" name="Breaker Slide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Breaker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reak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eMCoDS PowerPoint template.potx" id="{6CDFA189-5559-4015-B93B-D027915A538A}" vid="{218A1A88-23F3-4C70-8C90-7A5084EFDDBA}"/>
    </a:ext>
  </a:extLst>
</a:theme>
</file>

<file path=ppt/theme/theme3.xml><?xml version="1.0" encoding="utf-8"?>
<a:theme xmlns:a="http://schemas.openxmlformats.org/drawingml/2006/main" name="Blank Header &amp; Content">
  <a:themeElements>
    <a:clrScheme name="ESB Corporate i">
      <a:dk1>
        <a:srgbClr val="336699"/>
      </a:dk1>
      <a:lt1>
        <a:srgbClr val="A59D95"/>
      </a:lt1>
      <a:dk2>
        <a:srgbClr val="FFFFFF"/>
      </a:dk2>
      <a:lt2>
        <a:srgbClr val="B6BF00"/>
      </a:lt2>
      <a:accent1>
        <a:srgbClr val="003C71"/>
      </a:accent1>
      <a:accent2>
        <a:srgbClr val="009FDF"/>
      </a:accent2>
      <a:accent3>
        <a:srgbClr val="ECC200"/>
      </a:accent3>
      <a:accent4>
        <a:srgbClr val="63666A"/>
      </a:accent4>
      <a:accent5>
        <a:srgbClr val="00A599"/>
      </a:accent5>
      <a:accent6>
        <a:srgbClr val="58A618"/>
      </a:accent6>
      <a:hlink>
        <a:srgbClr val="009FDF"/>
      </a:hlink>
      <a:folHlink>
        <a:srgbClr val="6E267B"/>
      </a:folHlink>
    </a:clrScheme>
    <a:fontScheme name="Blank Header &amp; 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ank Header &amp;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Header &amp; 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Header &amp; Content 13">
        <a:dk1>
          <a:srgbClr val="336699"/>
        </a:dk1>
        <a:lt1>
          <a:srgbClr val="FFFFFF"/>
        </a:lt1>
        <a:dk2>
          <a:srgbClr val="58A618"/>
        </a:dk2>
        <a:lt2>
          <a:srgbClr val="00A599"/>
        </a:lt2>
        <a:accent1>
          <a:srgbClr val="003C71"/>
        </a:accent1>
        <a:accent2>
          <a:srgbClr val="009FDF"/>
        </a:accent2>
        <a:accent3>
          <a:srgbClr val="FFFFFF"/>
        </a:accent3>
        <a:accent4>
          <a:srgbClr val="2A5682"/>
        </a:accent4>
        <a:accent5>
          <a:srgbClr val="AAAFBB"/>
        </a:accent5>
        <a:accent6>
          <a:srgbClr val="0090CA"/>
        </a:accent6>
        <a:hlink>
          <a:srgbClr val="ECC200"/>
        </a:hlink>
        <a:folHlink>
          <a:srgbClr val="636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eMCoDS PowerPoint template.potx" id="{6CDFA189-5559-4015-B93B-D027915A538A}" vid="{67A2A389-131F-4269-9F28-C97CF3E20DB1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CC15EA3567F429028B9EBD101FCE8" ma:contentTypeVersion="6" ma:contentTypeDescription="Create a new document." ma:contentTypeScope="" ma:versionID="98efcb13c076a6ba4e492b5fd06a264d">
  <xsd:schema xmlns:xsd="http://www.w3.org/2001/XMLSchema" xmlns:xs="http://www.w3.org/2001/XMLSchema" xmlns:p="http://schemas.microsoft.com/office/2006/metadata/properties" xmlns:ns2="747019ea-6a2f-4869-a5e4-eef593f00423" targetNamespace="http://schemas.microsoft.com/office/2006/metadata/properties" ma:root="true" ma:fieldsID="4e95467ed71645d0cf98876f52448b12" ns2:_="">
    <xsd:import namespace="747019ea-6a2f-4869-a5e4-eef593f00423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arket_x0020_Design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019ea-6a2f-4869-a5e4-eef593f00423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2" ma:displayName="Document Type" ma:description="Categorises document" ma:format="Dropdown" ma:internalName="Document_x0020_Type">
      <xsd:simpleType>
        <xsd:restriction base="dms:Choice">
          <xsd:enumeration value="RMDS Job Aid"/>
          <xsd:enumeration value="Other Job Aid"/>
          <xsd:enumeration value="RMDS Process"/>
          <xsd:enumeration value="Other Process"/>
          <xsd:enumeration value="General Information"/>
          <xsd:enumeration value="RMDS Operational Tool"/>
          <xsd:enumeration value="Admin"/>
          <xsd:enumeration value="Communications"/>
          <xsd:enumeration value="Planning"/>
          <xsd:enumeration value="RMDS MPD"/>
          <xsd:enumeration value="RMDS Briefing Document"/>
          <xsd:enumeration value="RMDS Working Practice"/>
          <xsd:enumeration value="RMDS Market Message Guide"/>
        </xsd:restriction>
      </xsd:simpleType>
    </xsd:element>
    <xsd:element name="Market_x0020_Design_x0020_Category" ma:index="9" nillable="true" ma:displayName="Knowledge Pillar" ma:format="Dropdown" ma:internalName="Market_x0020_Design_x0020_Category">
      <xsd:simpleType>
        <xsd:restriction base="dms:Choice">
          <xsd:enumeration value="Customer Data Changes"/>
          <xsd:enumeration value="Unmetered"/>
          <xsd:enumeration value="Supplier Registration"/>
          <xsd:enumeration value="Data Processing and Data Aggregation"/>
          <xsd:enumeration value="New Connections"/>
          <xsd:enumeration value="Meter Works"/>
          <xsd:enumeration value="NQH Data Collection and DP"/>
          <xsd:enumeration value="DUoS"/>
          <xsd:enumeration value="QH DP"/>
          <xsd:enumeration value="XF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747019ea-6a2f-4869-a5e4-eef593f00423">Admin</Document_x0020_Type>
    <Market_x0020_Design_x0020_Category xmlns="747019ea-6a2f-4869-a5e4-eef593f00423">Other</Market_x0020_Design_x0020_Category>
  </documentManagement>
</p:properties>
</file>

<file path=customXml/itemProps1.xml><?xml version="1.0" encoding="utf-8"?>
<ds:datastoreItem xmlns:ds="http://schemas.openxmlformats.org/officeDocument/2006/customXml" ds:itemID="{1810C848-C453-4B26-81FD-884E700C9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7019ea-6a2f-4869-a5e4-eef593f00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203A39-C8FB-4873-BA1D-6B2A67AA9D8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B6381E1-DB7E-4D40-BC89-CC178A72A1E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81E2A6-48A2-4773-961C-42504A8CFC0A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747019ea-6a2f-4869-a5e4-eef593f00423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ReMCoDS PowerPoint template</Template>
  <TotalTime>120</TotalTime>
  <Words>72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Wingdings</vt:lpstr>
      <vt:lpstr>ESB corporate PPT 2003 18-04-2013</vt:lpstr>
      <vt:lpstr>Breaker Slide</vt:lpstr>
      <vt:lpstr>Blank Header &amp; Content</vt:lpstr>
      <vt:lpstr>Retail Market Prioritisation Process - Agree Package for Delivery</vt:lpstr>
      <vt:lpstr>Agenda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Communications Workshop</dc:title>
  <dc:creator>Murphy. Carl (Business Service Centre)</dc:creator>
  <cp:lastModifiedBy>McInerney. Gary (ESB Networks)</cp:lastModifiedBy>
  <cp:revision>3</cp:revision>
  <cp:lastPrinted>2018-08-09T09:05:54Z</cp:lastPrinted>
  <dcterms:created xsi:type="dcterms:W3CDTF">2018-08-07T16:42:10Z</dcterms:created>
  <dcterms:modified xsi:type="dcterms:W3CDTF">2023-06-09T14:08:37Z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0x0101000FBCC15EA3567F429028B9EBD101FCE8</vt:lpwstr>
  </property>
</Properties>
</file>