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64" r:id="rId4"/>
    <p:sldId id="271" r:id="rId5"/>
    <p:sldId id="270" r:id="rId6"/>
    <p:sldId id="269" r:id="rId7"/>
    <p:sldId id="276" r:id="rId8"/>
    <p:sldId id="275" r:id="rId9"/>
    <p:sldId id="266" r:id="rId10"/>
    <p:sldId id="272" r:id="rId11"/>
    <p:sldId id="277" r:id="rId12"/>
    <p:sldId id="274" r:id="rId13"/>
    <p:sldId id="279" r:id="rId1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BBC"/>
    <a:srgbClr val="FFD600"/>
    <a:srgbClr val="B6BF00"/>
    <a:srgbClr val="009FDF"/>
    <a:srgbClr val="0D134F"/>
    <a:srgbClr val="D57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115822130299899E-2"/>
          <c:y val="0.1271186440677966"/>
          <c:w val="0.87073422957600832"/>
          <c:h val="0.703389830508474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'Monthly Trend 010 105L Msgs'!$E$110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'Monthly Trend 010 105L Msgs'!$F$170:$F$181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'Monthly Trend 010 105L Msgs'!$C$110:$C$121</c:f>
              <c:numCache>
                <c:formatCode>#,##0</c:formatCode>
                <c:ptCount val="12"/>
                <c:pt idx="0">
                  <c:v>31076</c:v>
                </c:pt>
                <c:pt idx="1">
                  <c:v>31164</c:v>
                </c:pt>
                <c:pt idx="2">
                  <c:v>34399</c:v>
                </c:pt>
                <c:pt idx="3">
                  <c:v>31094</c:v>
                </c:pt>
                <c:pt idx="4">
                  <c:v>32855</c:v>
                </c:pt>
                <c:pt idx="5">
                  <c:v>30716</c:v>
                </c:pt>
                <c:pt idx="6">
                  <c:v>31793</c:v>
                </c:pt>
                <c:pt idx="7">
                  <c:v>31684</c:v>
                </c:pt>
                <c:pt idx="8">
                  <c:v>31715</c:v>
                </c:pt>
                <c:pt idx="9">
                  <c:v>32274</c:v>
                </c:pt>
                <c:pt idx="10">
                  <c:v>38030</c:v>
                </c:pt>
                <c:pt idx="11">
                  <c:v>25493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58F-42AB-91C0-2EC26D5773B5}"/>
            </c:ext>
          </c:extLst>
        </c:ser>
        <c:ser>
          <c:idx val="3"/>
          <c:order val="1"/>
          <c:tx>
            <c:strRef>
              <c:f>'Monthly Trend 010 105L Msgs'!$E$122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'Monthly Trend 010 105L Msgs'!$F$170:$F$181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'Monthly Trend 010 105L Msgs'!$C$122:$C$133</c:f>
              <c:numCache>
                <c:formatCode>#,##0</c:formatCode>
                <c:ptCount val="12"/>
                <c:pt idx="0">
                  <c:v>35205</c:v>
                </c:pt>
                <c:pt idx="1">
                  <c:v>33633</c:v>
                </c:pt>
                <c:pt idx="2">
                  <c:v>31457</c:v>
                </c:pt>
                <c:pt idx="3">
                  <c:v>34170</c:v>
                </c:pt>
                <c:pt idx="4">
                  <c:v>33906</c:v>
                </c:pt>
                <c:pt idx="5">
                  <c:v>29518</c:v>
                </c:pt>
                <c:pt idx="6">
                  <c:v>33481</c:v>
                </c:pt>
                <c:pt idx="7">
                  <c:v>32697</c:v>
                </c:pt>
                <c:pt idx="8">
                  <c:v>30821</c:v>
                </c:pt>
                <c:pt idx="9">
                  <c:v>45225</c:v>
                </c:pt>
                <c:pt idx="10">
                  <c:v>43312</c:v>
                </c:pt>
                <c:pt idx="11">
                  <c:v>25256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58F-42AB-91C0-2EC26D5773B5}"/>
            </c:ext>
          </c:extLst>
        </c:ser>
        <c:ser>
          <c:idx val="0"/>
          <c:order val="2"/>
          <c:tx>
            <c:v>2019</c:v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'Monthly Trend 010 105L Msgs'!$F$170:$F$181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'Monthly Trend 010 105L Msgs'!$C$134:$C$145</c:f>
              <c:numCache>
                <c:formatCode>#,##0</c:formatCode>
                <c:ptCount val="12"/>
                <c:pt idx="0">
                  <c:v>35325</c:v>
                </c:pt>
                <c:pt idx="1">
                  <c:v>34857</c:v>
                </c:pt>
                <c:pt idx="2">
                  <c:v>32557</c:v>
                </c:pt>
                <c:pt idx="3">
                  <c:v>32931</c:v>
                </c:pt>
                <c:pt idx="4">
                  <c:v>35306</c:v>
                </c:pt>
                <c:pt idx="5">
                  <c:v>33603</c:v>
                </c:pt>
                <c:pt idx="6">
                  <c:v>38032</c:v>
                </c:pt>
                <c:pt idx="7">
                  <c:v>33058</c:v>
                </c:pt>
                <c:pt idx="8">
                  <c:v>32911</c:v>
                </c:pt>
                <c:pt idx="9">
                  <c:v>37484</c:v>
                </c:pt>
                <c:pt idx="10">
                  <c:v>34439</c:v>
                </c:pt>
                <c:pt idx="11">
                  <c:v>33169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58F-42AB-91C0-2EC26D5773B5}"/>
            </c:ext>
          </c:extLst>
        </c:ser>
        <c:ser>
          <c:idx val="2"/>
          <c:order val="3"/>
          <c:tx>
            <c:v>2020</c:v>
          </c:tx>
          <c:invertIfNegative val="0"/>
          <c:cat>
            <c:strRef>
              <c:f>'Monthly Trend 010 105L Msgs'!$F$170:$F$181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'Monthly Trend 010 105L Msgs'!$C$146:$C$157</c:f>
              <c:numCache>
                <c:formatCode>#,##0</c:formatCode>
                <c:ptCount val="12"/>
                <c:pt idx="0">
                  <c:v>37264</c:v>
                </c:pt>
                <c:pt idx="1">
                  <c:v>37789</c:v>
                </c:pt>
                <c:pt idx="2">
                  <c:v>29879</c:v>
                </c:pt>
                <c:pt idx="3">
                  <c:v>20222</c:v>
                </c:pt>
                <c:pt idx="4">
                  <c:v>21097</c:v>
                </c:pt>
                <c:pt idx="5">
                  <c:v>26689</c:v>
                </c:pt>
                <c:pt idx="6">
                  <c:v>32668</c:v>
                </c:pt>
                <c:pt idx="7">
                  <c:v>32153</c:v>
                </c:pt>
                <c:pt idx="8">
                  <c:v>40134</c:v>
                </c:pt>
                <c:pt idx="9">
                  <c:v>39961</c:v>
                </c:pt>
                <c:pt idx="10">
                  <c:v>32997</c:v>
                </c:pt>
                <c:pt idx="11">
                  <c:v>44498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58F-42AB-91C0-2EC26D5773B5}"/>
            </c:ext>
          </c:extLst>
        </c:ser>
        <c:ser>
          <c:idx val="4"/>
          <c:order val="4"/>
          <c:tx>
            <c:strRef>
              <c:f>'Monthly Trend 010 105L Msgs'!$E$158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'Monthly Trend 010 105L Msgs'!$F$170:$F$181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'Monthly Trend 010 105L Msgs'!$C$158:$C$169</c:f>
              <c:numCache>
                <c:formatCode>#,##0</c:formatCode>
                <c:ptCount val="12"/>
                <c:pt idx="0">
                  <c:v>31906</c:v>
                </c:pt>
                <c:pt idx="1">
                  <c:v>31497</c:v>
                </c:pt>
                <c:pt idx="2">
                  <c:v>33507</c:v>
                </c:pt>
                <c:pt idx="3">
                  <c:v>29448</c:v>
                </c:pt>
                <c:pt idx="4">
                  <c:v>30655</c:v>
                </c:pt>
                <c:pt idx="5">
                  <c:v>32760</c:v>
                </c:pt>
                <c:pt idx="6">
                  <c:v>36209</c:v>
                </c:pt>
                <c:pt idx="7">
                  <c:v>37850</c:v>
                </c:pt>
                <c:pt idx="8">
                  <c:v>40997</c:v>
                </c:pt>
                <c:pt idx="9">
                  <c:v>44834</c:v>
                </c:pt>
                <c:pt idx="10">
                  <c:v>48637</c:v>
                </c:pt>
                <c:pt idx="11">
                  <c:v>39026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58F-42AB-91C0-2EC26D5773B5}"/>
            </c:ext>
          </c:extLst>
        </c:ser>
        <c:ser>
          <c:idx val="5"/>
          <c:order val="5"/>
          <c:tx>
            <c:strRef>
              <c:f>'Monthly Trend 010 105L Msgs'!$E$170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'Monthly Trend 010 105L Msgs'!$F$170:$F$181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'Monthly Trend 010 105L Msgs'!$C$170:$C$181</c:f>
              <c:numCache>
                <c:formatCode>#,##0</c:formatCode>
                <c:ptCount val="12"/>
                <c:pt idx="0">
                  <c:v>47101</c:v>
                </c:pt>
                <c:pt idx="1">
                  <c:v>50469</c:v>
                </c:pt>
                <c:pt idx="2">
                  <c:v>46804</c:v>
                </c:pt>
                <c:pt idx="3">
                  <c:v>35679</c:v>
                </c:pt>
                <c:pt idx="4">
                  <c:v>32838</c:v>
                </c:pt>
                <c:pt idx="5">
                  <c:v>56615</c:v>
                </c:pt>
                <c:pt idx="6">
                  <c:v>38109</c:v>
                </c:pt>
                <c:pt idx="7">
                  <c:v>45634</c:v>
                </c:pt>
                <c:pt idx="8">
                  <c:v>72275</c:v>
                </c:pt>
                <c:pt idx="9">
                  <c:v>68532</c:v>
                </c:pt>
                <c:pt idx="10">
                  <c:v>32871</c:v>
                </c:pt>
                <c:pt idx="11">
                  <c:v>24472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58F-42AB-91C0-2EC26D5773B5}"/>
            </c:ext>
          </c:extLst>
        </c:ser>
        <c:ser>
          <c:idx val="6"/>
          <c:order val="6"/>
          <c:tx>
            <c:v>2023</c:v>
          </c:tx>
          <c:invertIfNegative val="0"/>
          <c:cat>
            <c:strRef>
              <c:f>'Monthly Trend 010 105L Msgs'!$F$170:$F$181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'Monthly Trend 010 105L Msgs'!$C$182:$C$193</c:f>
              <c:numCache>
                <c:formatCode>#,##0</c:formatCode>
                <c:ptCount val="12"/>
                <c:pt idx="0">
                  <c:v>30408</c:v>
                </c:pt>
                <c:pt idx="1">
                  <c:v>29678</c:v>
                </c:pt>
                <c:pt idx="2">
                  <c:v>33007</c:v>
                </c:pt>
                <c:pt idx="3">
                  <c:v>28852</c:v>
                </c:pt>
                <c:pt idx="4">
                  <c:v>33117</c:v>
                </c:pt>
                <c:pt idx="5">
                  <c:v>29558</c:v>
                </c:pt>
                <c:pt idx="6">
                  <c:v>30944</c:v>
                </c:pt>
                <c:pt idx="7">
                  <c:v>35939</c:v>
                </c:pt>
                <c:pt idx="8">
                  <c:v>35244</c:v>
                </c:pt>
                <c:pt idx="9">
                  <c:v>38692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58F-42AB-91C0-2EC26D577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996760"/>
        <c:axId val="192997152"/>
      </c:barChart>
      <c:catAx>
        <c:axId val="192996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2997152"/>
        <c:crosses val="autoZero"/>
        <c:auto val="1"/>
        <c:lblAlgn val="ctr"/>
        <c:lblOffset val="100"/>
        <c:tickMarkSkip val="1"/>
        <c:noMultiLvlLbl val="0"/>
      </c:catAx>
      <c:valAx>
        <c:axId val="19299715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299676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423066446214668"/>
          <c:y val="0.21359531149742808"/>
          <c:w val="9.6181981434168909E-2"/>
          <c:h val="0.3746014979834837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15822130299899E-2"/>
          <c:y val="0.16949152542372881"/>
          <c:w val="0.87073422957600832"/>
          <c:h val="0.661016949152542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'Monthly Trend 010 105L Msgs'!$E$110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'Monthly Trend 010 105L Msgs'!$B$86:$B$97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'Monthly Trend 010 105L Msgs'!$G$110:$G$121</c:f>
              <c:numCache>
                <c:formatCode>#,##0</c:formatCode>
                <c:ptCount val="12"/>
                <c:pt idx="0">
                  <c:v>21626</c:v>
                </c:pt>
                <c:pt idx="1">
                  <c:v>26925</c:v>
                </c:pt>
                <c:pt idx="2">
                  <c:v>29136</c:v>
                </c:pt>
                <c:pt idx="3">
                  <c:v>25945</c:v>
                </c:pt>
                <c:pt idx="4">
                  <c:v>27910</c:v>
                </c:pt>
                <c:pt idx="5">
                  <c:v>24790</c:v>
                </c:pt>
                <c:pt idx="6">
                  <c:v>25929</c:v>
                </c:pt>
                <c:pt idx="7">
                  <c:v>27110</c:v>
                </c:pt>
                <c:pt idx="8">
                  <c:v>27422</c:v>
                </c:pt>
                <c:pt idx="9">
                  <c:v>25536</c:v>
                </c:pt>
                <c:pt idx="10">
                  <c:v>31488</c:v>
                </c:pt>
                <c:pt idx="11">
                  <c:v>25412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176-4B0A-8BE0-7B4351BEA6D0}"/>
            </c:ext>
          </c:extLst>
        </c:ser>
        <c:ser>
          <c:idx val="3"/>
          <c:order val="1"/>
          <c:tx>
            <c:strRef>
              <c:f>'Monthly Trend 010 105L Msgs'!$E$122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'Monthly Trend 010 105L Msgs'!$B$86:$B$97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'Monthly Trend 010 105L Msgs'!$G$122:$G$133</c:f>
              <c:numCache>
                <c:formatCode>#,##0</c:formatCode>
                <c:ptCount val="12"/>
                <c:pt idx="0">
                  <c:v>25507</c:v>
                </c:pt>
                <c:pt idx="1">
                  <c:v>28900</c:v>
                </c:pt>
                <c:pt idx="2">
                  <c:v>25474</c:v>
                </c:pt>
                <c:pt idx="3">
                  <c:v>26964</c:v>
                </c:pt>
                <c:pt idx="4">
                  <c:v>28794</c:v>
                </c:pt>
                <c:pt idx="5">
                  <c:v>25879</c:v>
                </c:pt>
                <c:pt idx="6">
                  <c:v>24974</c:v>
                </c:pt>
                <c:pt idx="7">
                  <c:v>27584</c:v>
                </c:pt>
                <c:pt idx="8">
                  <c:v>25466</c:v>
                </c:pt>
                <c:pt idx="9">
                  <c:v>32331</c:v>
                </c:pt>
                <c:pt idx="10">
                  <c:v>36094</c:v>
                </c:pt>
                <c:pt idx="11">
                  <c:v>23981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176-4B0A-8BE0-7B4351BEA6D0}"/>
            </c:ext>
          </c:extLst>
        </c:ser>
        <c:ser>
          <c:idx val="0"/>
          <c:order val="2"/>
          <c:tx>
            <c:v>2019</c:v>
          </c:tx>
          <c:spPr>
            <a:ln>
              <a:solidFill>
                <a:schemeClr val="tx1"/>
              </a:solidFill>
            </a:ln>
          </c:spPr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'Monthly Trend 010 105L Msgs'!$G$134:$G$145</c:f>
              <c:numCache>
                <c:formatCode>#,##0</c:formatCode>
                <c:ptCount val="12"/>
                <c:pt idx="0">
                  <c:v>28378</c:v>
                </c:pt>
                <c:pt idx="1">
                  <c:v>28213</c:v>
                </c:pt>
                <c:pt idx="2">
                  <c:v>28929</c:v>
                </c:pt>
                <c:pt idx="3">
                  <c:v>23881</c:v>
                </c:pt>
                <c:pt idx="4">
                  <c:v>27478</c:v>
                </c:pt>
                <c:pt idx="5">
                  <c:v>24954</c:v>
                </c:pt>
                <c:pt idx="6">
                  <c:v>29114</c:v>
                </c:pt>
                <c:pt idx="7">
                  <c:v>28166</c:v>
                </c:pt>
                <c:pt idx="8">
                  <c:v>24958</c:v>
                </c:pt>
                <c:pt idx="9">
                  <c:v>28085</c:v>
                </c:pt>
                <c:pt idx="10">
                  <c:v>28882</c:v>
                </c:pt>
                <c:pt idx="11">
                  <c:v>27168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176-4B0A-8BE0-7B4351BEA6D0}"/>
            </c:ext>
          </c:extLst>
        </c:ser>
        <c:ser>
          <c:idx val="2"/>
          <c:order val="3"/>
          <c:tx>
            <c:v>2020</c:v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'Monthly Trend 010 105L Msgs'!$G$146:$G$157</c:f>
              <c:numCache>
                <c:formatCode>#,##0</c:formatCode>
                <c:ptCount val="12"/>
                <c:pt idx="0">
                  <c:v>25518</c:v>
                </c:pt>
                <c:pt idx="1">
                  <c:v>30838</c:v>
                </c:pt>
                <c:pt idx="2">
                  <c:v>25970</c:v>
                </c:pt>
                <c:pt idx="3">
                  <c:v>17843</c:v>
                </c:pt>
                <c:pt idx="4">
                  <c:v>17934</c:v>
                </c:pt>
                <c:pt idx="5">
                  <c:v>19757</c:v>
                </c:pt>
                <c:pt idx="6">
                  <c:v>26774</c:v>
                </c:pt>
                <c:pt idx="7">
                  <c:v>25022</c:v>
                </c:pt>
                <c:pt idx="8">
                  <c:v>31768</c:v>
                </c:pt>
                <c:pt idx="9">
                  <c:v>33363</c:v>
                </c:pt>
                <c:pt idx="10">
                  <c:v>24929</c:v>
                </c:pt>
                <c:pt idx="11">
                  <c:v>34771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176-4B0A-8BE0-7B4351BEA6D0}"/>
            </c:ext>
          </c:extLst>
        </c:ser>
        <c:ser>
          <c:idx val="4"/>
          <c:order val="4"/>
          <c:tx>
            <c:strRef>
              <c:f>'Monthly Trend 010 105L Msgs'!$E$158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'Monthly Trend 010 105L Msgs'!$G$158:$G$169</c:f>
              <c:numCache>
                <c:formatCode>#,##0</c:formatCode>
                <c:ptCount val="12"/>
                <c:pt idx="0">
                  <c:v>30149</c:v>
                </c:pt>
                <c:pt idx="1">
                  <c:v>26387</c:v>
                </c:pt>
                <c:pt idx="2">
                  <c:v>26800</c:v>
                </c:pt>
                <c:pt idx="3">
                  <c:v>25017</c:v>
                </c:pt>
                <c:pt idx="4">
                  <c:v>23114</c:v>
                </c:pt>
                <c:pt idx="5">
                  <c:v>26445</c:v>
                </c:pt>
                <c:pt idx="6">
                  <c:v>29142</c:v>
                </c:pt>
                <c:pt idx="7">
                  <c:v>27708</c:v>
                </c:pt>
                <c:pt idx="8">
                  <c:v>31372</c:v>
                </c:pt>
                <c:pt idx="9">
                  <c:v>35720</c:v>
                </c:pt>
                <c:pt idx="10">
                  <c:v>39858</c:v>
                </c:pt>
                <c:pt idx="11">
                  <c:v>36570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176-4B0A-8BE0-7B4351BEA6D0}"/>
            </c:ext>
          </c:extLst>
        </c:ser>
        <c:ser>
          <c:idx val="5"/>
          <c:order val="5"/>
          <c:tx>
            <c:strRef>
              <c:f>'Monthly Trend 010 105L Msgs'!$E$170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'Monthly Trend 010 105L Msgs'!$G$170:$G$181</c:f>
              <c:numCache>
                <c:formatCode>#,##0</c:formatCode>
                <c:ptCount val="12"/>
                <c:pt idx="0">
                  <c:v>31781</c:v>
                </c:pt>
                <c:pt idx="1">
                  <c:v>41724</c:v>
                </c:pt>
                <c:pt idx="2">
                  <c:v>40575</c:v>
                </c:pt>
                <c:pt idx="3">
                  <c:v>30793</c:v>
                </c:pt>
                <c:pt idx="4">
                  <c:v>24692</c:v>
                </c:pt>
                <c:pt idx="5">
                  <c:v>26339</c:v>
                </c:pt>
                <c:pt idx="6">
                  <c:v>29173</c:v>
                </c:pt>
                <c:pt idx="7">
                  <c:v>30418</c:v>
                </c:pt>
                <c:pt idx="8">
                  <c:v>48550</c:v>
                </c:pt>
                <c:pt idx="9">
                  <c:v>40590</c:v>
                </c:pt>
                <c:pt idx="10">
                  <c:v>19267</c:v>
                </c:pt>
                <c:pt idx="11">
                  <c:v>18243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176-4B0A-8BE0-7B4351BEA6D0}"/>
            </c:ext>
          </c:extLst>
        </c:ser>
        <c:ser>
          <c:idx val="6"/>
          <c:order val="6"/>
          <c:tx>
            <c:v>2023</c:v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'Monthly Trend 010 105L Msgs'!$G$182:$G$193</c:f>
              <c:numCache>
                <c:formatCode>#,##0</c:formatCode>
                <c:ptCount val="12"/>
                <c:pt idx="0">
                  <c:v>19977</c:v>
                </c:pt>
                <c:pt idx="1">
                  <c:v>21180</c:v>
                </c:pt>
                <c:pt idx="2">
                  <c:v>24116</c:v>
                </c:pt>
                <c:pt idx="3">
                  <c:v>23130</c:v>
                </c:pt>
                <c:pt idx="4">
                  <c:v>23245</c:v>
                </c:pt>
                <c:pt idx="5">
                  <c:v>22111</c:v>
                </c:pt>
                <c:pt idx="6">
                  <c:v>23039</c:v>
                </c:pt>
                <c:pt idx="7">
                  <c:v>25515</c:v>
                </c:pt>
                <c:pt idx="8">
                  <c:v>28048</c:v>
                </c:pt>
                <c:pt idx="9">
                  <c:v>28256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F176-4B0A-8BE0-7B4351BEA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998328"/>
        <c:axId val="192998720"/>
      </c:barChart>
      <c:catAx>
        <c:axId val="192998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2998720"/>
        <c:crosses val="autoZero"/>
        <c:auto val="1"/>
        <c:lblAlgn val="ctr"/>
        <c:lblOffset val="100"/>
        <c:tickMarkSkip val="1"/>
        <c:noMultiLvlLbl val="0"/>
      </c:catAx>
      <c:valAx>
        <c:axId val="1929987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929983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0597566566888574"/>
          <c:y val="0.22546754346421916"/>
          <c:w val="7.9459339276805277E-2"/>
          <c:h val="0.3746014979834837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00388313539261E-2"/>
          <c:y val="0.11042889523750371"/>
          <c:w val="0.87560494331227612"/>
          <c:h val="0.69756449161887324"/>
        </c:manualLayout>
      </c:layout>
      <c:barChart>
        <c:barDir val="col"/>
        <c:grouping val="clustered"/>
        <c:varyColors val="0"/>
        <c:ser>
          <c:idx val="2"/>
          <c:order val="0"/>
          <c:tx>
            <c:v>2017</c:v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C08-494E-9B53-4C1E7B8E8015}"/>
              </c:ext>
            </c:extLst>
          </c:dPt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'Rejections 010'!$D$98:$D$109</c:f>
              <c:numCache>
                <c:formatCode>0.0%</c:formatCode>
                <c:ptCount val="12"/>
                <c:pt idx="0">
                  <c:v>3.1052902561462221E-2</c:v>
                </c:pt>
                <c:pt idx="1">
                  <c:v>2.3199845976126298E-2</c:v>
                </c:pt>
                <c:pt idx="2">
                  <c:v>2.6105410040989565E-2</c:v>
                </c:pt>
                <c:pt idx="3">
                  <c:v>2.7979674535280118E-2</c:v>
                </c:pt>
                <c:pt idx="4">
                  <c:v>2.7484401156597168E-2</c:v>
                </c:pt>
                <c:pt idx="5">
                  <c:v>3.148196379736945E-2</c:v>
                </c:pt>
                <c:pt idx="6">
                  <c:v>3.5227880351020667E-2</c:v>
                </c:pt>
                <c:pt idx="7">
                  <c:v>2.6858982451710641E-2</c:v>
                </c:pt>
                <c:pt idx="8">
                  <c:v>2.7274160491880813E-2</c:v>
                </c:pt>
                <c:pt idx="9">
                  <c:v>3.3525438433413893E-2</c:v>
                </c:pt>
                <c:pt idx="10">
                  <c:v>2.0247173284249277E-2</c:v>
                </c:pt>
                <c:pt idx="11">
                  <c:v>2.7968461930726083E-2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C08-494E-9B53-4C1E7B8E8015}"/>
            </c:ext>
          </c:extLst>
        </c:ser>
        <c:ser>
          <c:idx val="0"/>
          <c:order val="1"/>
          <c:tx>
            <c:v>2018</c:v>
          </c:tx>
          <c:spPr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'Rejections 010'!$H$2:$H$13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'Rejections 010'!$D$110:$D$121</c:f>
              <c:numCache>
                <c:formatCode>0.0%</c:formatCode>
                <c:ptCount val="12"/>
                <c:pt idx="0">
                  <c:v>2.4115892628887942E-2</c:v>
                </c:pt>
                <c:pt idx="1">
                  <c:v>2.4886272411024885E-2</c:v>
                </c:pt>
                <c:pt idx="2">
                  <c:v>4.6635089169342274E-2</c:v>
                </c:pt>
                <c:pt idx="3">
                  <c:v>3.3508925958443077E-2</c:v>
                </c:pt>
                <c:pt idx="4">
                  <c:v>3.5067539668495254E-2</c:v>
                </c:pt>
                <c:pt idx="5">
                  <c:v>3.198048648282404E-2</c:v>
                </c:pt>
                <c:pt idx="6">
                  <c:v>3.3690749977599237E-2</c:v>
                </c:pt>
                <c:pt idx="7">
                  <c:v>2.6516194146251951E-2</c:v>
                </c:pt>
                <c:pt idx="8">
                  <c:v>2.6313227993900262E-2</c:v>
                </c:pt>
                <c:pt idx="9">
                  <c:v>3.1265892758430072E-2</c:v>
                </c:pt>
                <c:pt idx="10">
                  <c:v>3.4216845216106392E-2</c:v>
                </c:pt>
                <c:pt idx="11">
                  <c:v>2.9181184668989547E-2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C08-494E-9B53-4C1E7B8E8015}"/>
            </c:ext>
          </c:extLst>
        </c:ser>
        <c:ser>
          <c:idx val="1"/>
          <c:order val="2"/>
          <c:tx>
            <c:v>2019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'Rejections 010'!$D$122:$D$133</c:f>
              <c:numCache>
                <c:formatCode>0.0%</c:formatCode>
                <c:ptCount val="12"/>
                <c:pt idx="0">
                  <c:v>3.1196036801132341E-2</c:v>
                </c:pt>
                <c:pt idx="1">
                  <c:v>2.7971426112402099E-2</c:v>
                </c:pt>
                <c:pt idx="2">
                  <c:v>2.7858832201984211E-2</c:v>
                </c:pt>
                <c:pt idx="3">
                  <c:v>3.3615742006012569E-2</c:v>
                </c:pt>
                <c:pt idx="4">
                  <c:v>3.5971223021582732E-2</c:v>
                </c:pt>
                <c:pt idx="5">
                  <c:v>2.96104514477874E-2</c:v>
                </c:pt>
                <c:pt idx="6">
                  <c:v>3.6999999999999998E-2</c:v>
                </c:pt>
                <c:pt idx="7">
                  <c:v>3.1E-2</c:v>
                </c:pt>
                <c:pt idx="8">
                  <c:v>2.5000000000000001E-2</c:v>
                </c:pt>
                <c:pt idx="9">
                  <c:v>2.5999999999999999E-2</c:v>
                </c:pt>
                <c:pt idx="10">
                  <c:v>2.58E-2</c:v>
                </c:pt>
                <c:pt idx="11">
                  <c:v>3.147517260092255E-2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C08-494E-9B53-4C1E7B8E8015}"/>
            </c:ext>
          </c:extLst>
        </c:ser>
        <c:ser>
          <c:idx val="3"/>
          <c:order val="3"/>
          <c:tx>
            <c:v>2020</c:v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'Rejections 010'!$D$134:$D$145</c:f>
              <c:numCache>
                <c:formatCode>0.0%</c:formatCode>
                <c:ptCount val="12"/>
                <c:pt idx="0">
                  <c:v>3.2980893087161872E-2</c:v>
                </c:pt>
                <c:pt idx="1">
                  <c:v>2.1276032707930881E-2</c:v>
                </c:pt>
                <c:pt idx="2">
                  <c:v>2.6038354697279026E-2</c:v>
                </c:pt>
                <c:pt idx="3">
                  <c:v>2.3934328948669766E-2</c:v>
                </c:pt>
                <c:pt idx="4">
                  <c:v>2.3463051618713562E-2</c:v>
                </c:pt>
                <c:pt idx="5">
                  <c:v>1.7872531754655478E-2</c:v>
                </c:pt>
                <c:pt idx="6">
                  <c:v>1.7693155381413004E-2</c:v>
                </c:pt>
                <c:pt idx="7">
                  <c:v>2.0495754672969862E-2</c:v>
                </c:pt>
                <c:pt idx="8">
                  <c:v>2.2150794837295061E-2</c:v>
                </c:pt>
                <c:pt idx="9">
                  <c:v>2.3397812867545859E-2</c:v>
                </c:pt>
                <c:pt idx="10">
                  <c:v>2.0304876200866746E-2</c:v>
                </c:pt>
                <c:pt idx="11">
                  <c:v>1.8225538226437143E-2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1C08-494E-9B53-4C1E7B8E8015}"/>
            </c:ext>
          </c:extLst>
        </c:ser>
        <c:ser>
          <c:idx val="4"/>
          <c:order val="4"/>
          <c:tx>
            <c:v>2021</c:v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'Rejections 010'!$D$146:$D$157</c:f>
              <c:numCache>
                <c:formatCode>0.0%</c:formatCode>
                <c:ptCount val="12"/>
                <c:pt idx="0">
                  <c:v>2.6484046887732714E-2</c:v>
                </c:pt>
                <c:pt idx="1">
                  <c:v>2.0128901165190335E-2</c:v>
                </c:pt>
                <c:pt idx="2">
                  <c:v>2.1547736293908736E-2</c:v>
                </c:pt>
                <c:pt idx="3">
                  <c:v>3.1615050258082041E-2</c:v>
                </c:pt>
                <c:pt idx="4">
                  <c:v>2.3552438427662699E-2</c:v>
                </c:pt>
                <c:pt idx="5">
                  <c:v>2.4755799755799755E-2</c:v>
                </c:pt>
                <c:pt idx="6">
                  <c:v>2.3447209257366954E-2</c:v>
                </c:pt>
                <c:pt idx="7">
                  <c:v>2.3196829590488771E-2</c:v>
                </c:pt>
                <c:pt idx="8">
                  <c:v>2.5757982291387174E-2</c:v>
                </c:pt>
                <c:pt idx="9">
                  <c:v>2.1813802025248696E-2</c:v>
                </c:pt>
                <c:pt idx="10">
                  <c:v>2.5392191130209511E-2</c:v>
                </c:pt>
                <c:pt idx="11">
                  <c:v>3.0415620355660328E-2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1C08-494E-9B53-4C1E7B8E8015}"/>
            </c:ext>
          </c:extLst>
        </c:ser>
        <c:ser>
          <c:idx val="5"/>
          <c:order val="5"/>
          <c:tx>
            <c:strRef>
              <c:f>'Monthly Trend 010 105L Msgs'!$E$170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'Rejections 010'!$D$158:$D$169</c:f>
              <c:numCache>
                <c:formatCode>0.0%</c:formatCode>
                <c:ptCount val="12"/>
                <c:pt idx="0">
                  <c:v>2.864058087938685E-2</c:v>
                </c:pt>
                <c:pt idx="1">
                  <c:v>2.6332996492896631E-2</c:v>
                </c:pt>
                <c:pt idx="2">
                  <c:v>3.8100000000000002E-2</c:v>
                </c:pt>
                <c:pt idx="3">
                  <c:v>3.73E-2</c:v>
                </c:pt>
                <c:pt idx="4">
                  <c:v>3.4700000000000002E-2</c:v>
                </c:pt>
                <c:pt idx="5">
                  <c:v>5.7000000000000002E-2</c:v>
                </c:pt>
                <c:pt idx="6">
                  <c:v>5.2999999999999999E-2</c:v>
                </c:pt>
                <c:pt idx="7">
                  <c:v>5.5E-2</c:v>
                </c:pt>
                <c:pt idx="8">
                  <c:v>3.6999999999999998E-2</c:v>
                </c:pt>
                <c:pt idx="9">
                  <c:v>6.0299999999999999E-2</c:v>
                </c:pt>
                <c:pt idx="10">
                  <c:v>5.8299999999999998E-2</c:v>
                </c:pt>
                <c:pt idx="11">
                  <c:v>0.08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1C08-494E-9B53-4C1E7B8E8015}"/>
            </c:ext>
          </c:extLst>
        </c:ser>
        <c:ser>
          <c:idx val="6"/>
          <c:order val="6"/>
          <c:tx>
            <c:v>2023</c:v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'Rejections 010'!$D$170:$D$181</c:f>
              <c:numCache>
                <c:formatCode>0.0%</c:formatCode>
                <c:ptCount val="12"/>
                <c:pt idx="0">
                  <c:v>6.9000000000000006E-2</c:v>
                </c:pt>
                <c:pt idx="1">
                  <c:v>6.2899999999999998E-2</c:v>
                </c:pt>
                <c:pt idx="2">
                  <c:v>6.6199999999999995E-2</c:v>
                </c:pt>
                <c:pt idx="3">
                  <c:v>5.6000000000000001E-2</c:v>
                </c:pt>
                <c:pt idx="4">
                  <c:v>5.0999999999999997E-2</c:v>
                </c:pt>
                <c:pt idx="5">
                  <c:v>5.4300000000000001E-2</c:v>
                </c:pt>
                <c:pt idx="6">
                  <c:v>5.6000000000000001E-2</c:v>
                </c:pt>
                <c:pt idx="7">
                  <c:v>5.1499999999999997E-2</c:v>
                </c:pt>
                <c:pt idx="8">
                  <c:v>6.0499999999999998E-2</c:v>
                </c:pt>
                <c:pt idx="9">
                  <c:v>4.7E-2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1C08-494E-9B53-4C1E7B8E80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025768"/>
        <c:axId val="663026160"/>
      </c:barChart>
      <c:catAx>
        <c:axId val="663025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026160"/>
        <c:crosses val="autoZero"/>
        <c:auto val="1"/>
        <c:lblAlgn val="ctr"/>
        <c:lblOffset val="100"/>
        <c:tickMarkSkip val="1"/>
        <c:noMultiLvlLbl val="0"/>
      </c:catAx>
      <c:valAx>
        <c:axId val="66302616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0257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4314037469454244"/>
          <c:y val="0.1343537312825849"/>
          <c:w val="7.9478337807913996E-2"/>
          <c:h val="0.3611461459719643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15822130299899E-2"/>
          <c:y val="0.1271186440677966"/>
          <c:w val="0.87073422957600832"/>
          <c:h val="0.7033898305084745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'Disputed Reads'!$C$98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'Monthly Trend 010 105L Msgs'!$B$86:$B$97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'Disputed Reads'!$B$98:$B$109</c:f>
              <c:numCache>
                <c:formatCode>General</c:formatCode>
                <c:ptCount val="12"/>
                <c:pt idx="0">
                  <c:v>197</c:v>
                </c:pt>
                <c:pt idx="1">
                  <c:v>245</c:v>
                </c:pt>
                <c:pt idx="2">
                  <c:v>185</c:v>
                </c:pt>
                <c:pt idx="3">
                  <c:v>173</c:v>
                </c:pt>
                <c:pt idx="4">
                  <c:v>205</c:v>
                </c:pt>
                <c:pt idx="5">
                  <c:v>177</c:v>
                </c:pt>
                <c:pt idx="6">
                  <c:v>171</c:v>
                </c:pt>
                <c:pt idx="7">
                  <c:v>149</c:v>
                </c:pt>
                <c:pt idx="8">
                  <c:v>91</c:v>
                </c:pt>
                <c:pt idx="9">
                  <c:v>121</c:v>
                </c:pt>
                <c:pt idx="10">
                  <c:v>142</c:v>
                </c:pt>
                <c:pt idx="11">
                  <c:v>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CC0-4950-9702-3D9A7D0A027F}"/>
            </c:ext>
          </c:extLst>
        </c:ser>
        <c:ser>
          <c:idx val="3"/>
          <c:order val="1"/>
          <c:tx>
            <c:strRef>
              <c:f>'Disputed Reads'!$C$110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'Monthly Trend 010 105L Msgs'!$B$86:$B$97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 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  <c:extLst/>
            </c:strRef>
          </c:cat>
          <c:val>
            <c:numRef>
              <c:f>'Disputed Reads'!$B$110:$B$121</c:f>
              <c:numCache>
                <c:formatCode>General</c:formatCode>
                <c:ptCount val="12"/>
                <c:pt idx="0">
                  <c:v>147</c:v>
                </c:pt>
                <c:pt idx="1">
                  <c:v>174</c:v>
                </c:pt>
                <c:pt idx="2">
                  <c:v>179</c:v>
                </c:pt>
                <c:pt idx="3">
                  <c:v>158</c:v>
                </c:pt>
                <c:pt idx="4">
                  <c:v>209</c:v>
                </c:pt>
                <c:pt idx="5">
                  <c:v>155</c:v>
                </c:pt>
                <c:pt idx="6">
                  <c:v>238</c:v>
                </c:pt>
                <c:pt idx="7">
                  <c:v>158</c:v>
                </c:pt>
                <c:pt idx="8">
                  <c:v>158</c:v>
                </c:pt>
                <c:pt idx="9">
                  <c:v>193</c:v>
                </c:pt>
                <c:pt idx="10">
                  <c:v>192</c:v>
                </c:pt>
                <c:pt idx="11">
                  <c:v>124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CC0-4950-9702-3D9A7D0A027F}"/>
            </c:ext>
          </c:extLst>
        </c:ser>
        <c:ser>
          <c:idx val="0"/>
          <c:order val="2"/>
          <c:tx>
            <c:strRef>
              <c:f>'Disputed Reads'!$C$122</c:f>
              <c:strCache>
                <c:ptCount val="1"/>
                <c:pt idx="0">
                  <c:v>2019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'Disputed Reads'!$B$122:$B$133</c:f>
              <c:numCache>
                <c:formatCode>General</c:formatCode>
                <c:ptCount val="12"/>
                <c:pt idx="0">
                  <c:v>229</c:v>
                </c:pt>
                <c:pt idx="1">
                  <c:v>166</c:v>
                </c:pt>
                <c:pt idx="2">
                  <c:v>152</c:v>
                </c:pt>
                <c:pt idx="3">
                  <c:v>157</c:v>
                </c:pt>
                <c:pt idx="4">
                  <c:v>109</c:v>
                </c:pt>
                <c:pt idx="5">
                  <c:v>136</c:v>
                </c:pt>
                <c:pt idx="6">
                  <c:v>178</c:v>
                </c:pt>
                <c:pt idx="7">
                  <c:v>112</c:v>
                </c:pt>
                <c:pt idx="8">
                  <c:v>207</c:v>
                </c:pt>
                <c:pt idx="9">
                  <c:v>202</c:v>
                </c:pt>
                <c:pt idx="10">
                  <c:v>151</c:v>
                </c:pt>
                <c:pt idx="11">
                  <c:v>84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CC0-4950-9702-3D9A7D0A027F}"/>
            </c:ext>
          </c:extLst>
        </c:ser>
        <c:ser>
          <c:idx val="2"/>
          <c:order val="3"/>
          <c:tx>
            <c:v>2020</c:v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'Disputed Reads'!$B$134:$B$145</c:f>
              <c:numCache>
                <c:formatCode>General</c:formatCode>
                <c:ptCount val="12"/>
                <c:pt idx="0">
                  <c:v>144</c:v>
                </c:pt>
                <c:pt idx="1">
                  <c:v>144</c:v>
                </c:pt>
                <c:pt idx="2">
                  <c:v>215</c:v>
                </c:pt>
                <c:pt idx="3">
                  <c:v>148</c:v>
                </c:pt>
                <c:pt idx="4">
                  <c:v>162</c:v>
                </c:pt>
                <c:pt idx="5">
                  <c:v>185</c:v>
                </c:pt>
                <c:pt idx="6">
                  <c:v>166</c:v>
                </c:pt>
                <c:pt idx="7">
                  <c:v>123</c:v>
                </c:pt>
                <c:pt idx="8">
                  <c:v>238</c:v>
                </c:pt>
                <c:pt idx="9">
                  <c:v>177</c:v>
                </c:pt>
                <c:pt idx="10">
                  <c:v>223</c:v>
                </c:pt>
                <c:pt idx="11">
                  <c:v>160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CC0-4950-9702-3D9A7D0A027F}"/>
            </c:ext>
          </c:extLst>
        </c:ser>
        <c:ser>
          <c:idx val="4"/>
          <c:order val="4"/>
          <c:tx>
            <c:v>2021</c:v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'Disputed Reads'!$B$146:$B$157</c:f>
              <c:numCache>
                <c:formatCode>General</c:formatCode>
                <c:ptCount val="12"/>
                <c:pt idx="0">
                  <c:v>173</c:v>
                </c:pt>
                <c:pt idx="1">
                  <c:v>190</c:v>
                </c:pt>
                <c:pt idx="2">
                  <c:v>225</c:v>
                </c:pt>
                <c:pt idx="3">
                  <c:v>225</c:v>
                </c:pt>
                <c:pt idx="4">
                  <c:v>223</c:v>
                </c:pt>
                <c:pt idx="5">
                  <c:v>208</c:v>
                </c:pt>
                <c:pt idx="6">
                  <c:v>189</c:v>
                </c:pt>
                <c:pt idx="7">
                  <c:v>112</c:v>
                </c:pt>
                <c:pt idx="8">
                  <c:v>127</c:v>
                </c:pt>
                <c:pt idx="9">
                  <c:v>145</c:v>
                </c:pt>
                <c:pt idx="10">
                  <c:v>110</c:v>
                </c:pt>
                <c:pt idx="11">
                  <c:v>124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CC0-4950-9702-3D9A7D0A027F}"/>
            </c:ext>
          </c:extLst>
        </c:ser>
        <c:ser>
          <c:idx val="5"/>
          <c:order val="5"/>
          <c:tx>
            <c:strRef>
              <c:f>'Disputed Reads'!$E$146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'Disputed Reads'!$B$158:$B$169</c:f>
              <c:numCache>
                <c:formatCode>General</c:formatCode>
                <c:ptCount val="12"/>
                <c:pt idx="0">
                  <c:v>138</c:v>
                </c:pt>
                <c:pt idx="1">
                  <c:v>120</c:v>
                </c:pt>
                <c:pt idx="2">
                  <c:v>114</c:v>
                </c:pt>
                <c:pt idx="3">
                  <c:v>189</c:v>
                </c:pt>
                <c:pt idx="4">
                  <c:v>101</c:v>
                </c:pt>
                <c:pt idx="5">
                  <c:v>82</c:v>
                </c:pt>
                <c:pt idx="6">
                  <c:v>84</c:v>
                </c:pt>
                <c:pt idx="7">
                  <c:v>86</c:v>
                </c:pt>
                <c:pt idx="8">
                  <c:v>66</c:v>
                </c:pt>
                <c:pt idx="9">
                  <c:v>108</c:v>
                </c:pt>
                <c:pt idx="10">
                  <c:v>123</c:v>
                </c:pt>
                <c:pt idx="11">
                  <c:v>53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CC0-4950-9702-3D9A7D0A027F}"/>
            </c:ext>
          </c:extLst>
        </c:ser>
        <c:ser>
          <c:idx val="6"/>
          <c:order val="6"/>
          <c:tx>
            <c:v>2023</c:v>
          </c:tx>
          <c:invertIfNegative val="0"/>
          <c:cat>
            <c:strLit>
              <c:ptCount val="12"/>
              <c:pt idx="0">
                <c:v>January</c:v>
              </c:pt>
              <c:pt idx="1">
                <c:v>February</c:v>
              </c:pt>
              <c:pt idx="2">
                <c:v>March</c:v>
              </c:pt>
              <c:pt idx="3">
                <c:v>April</c:v>
              </c:pt>
              <c:pt idx="4">
                <c:v>May</c:v>
              </c:pt>
              <c:pt idx="5">
                <c:v>June</c:v>
              </c:pt>
              <c:pt idx="6">
                <c:v>July </c:v>
              </c:pt>
              <c:pt idx="7">
                <c:v>August</c:v>
              </c:pt>
              <c:pt idx="8">
                <c:v>September</c:v>
              </c:pt>
              <c:pt idx="9">
                <c:v>October</c:v>
              </c:pt>
              <c:pt idx="10">
                <c:v>November</c:v>
              </c:pt>
              <c:pt idx="11">
                <c:v>December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'Disputed Reads'!$B$170:$B$181</c:f>
              <c:numCache>
                <c:formatCode>General</c:formatCode>
                <c:ptCount val="12"/>
                <c:pt idx="0">
                  <c:v>163</c:v>
                </c:pt>
                <c:pt idx="1">
                  <c:v>85</c:v>
                </c:pt>
                <c:pt idx="2">
                  <c:v>126</c:v>
                </c:pt>
                <c:pt idx="3">
                  <c:v>114</c:v>
                </c:pt>
                <c:pt idx="4">
                  <c:v>133</c:v>
                </c:pt>
                <c:pt idx="5">
                  <c:v>134</c:v>
                </c:pt>
                <c:pt idx="6">
                  <c:v>125</c:v>
                </c:pt>
                <c:pt idx="7">
                  <c:v>309</c:v>
                </c:pt>
                <c:pt idx="8">
                  <c:v>165</c:v>
                </c:pt>
                <c:pt idx="9">
                  <c:v>100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CC0-4950-9702-3D9A7D0A02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494472"/>
        <c:axId val="663494080"/>
      </c:barChart>
      <c:catAx>
        <c:axId val="663494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494080"/>
        <c:crosses val="autoZero"/>
        <c:auto val="1"/>
        <c:lblAlgn val="ctr"/>
        <c:lblOffset val="100"/>
        <c:tickMarkSkip val="1"/>
        <c:noMultiLvlLbl val="0"/>
      </c:catAx>
      <c:valAx>
        <c:axId val="66349408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4944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 rtl="0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dTable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8903708898042828"/>
          <c:y val="0.18846436080306717"/>
          <c:w val="7.8749608875219188E-2"/>
          <c:h val="0.3466906549766444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94504480043446"/>
          <c:y val="0.17757926000478477"/>
          <c:w val="0.79254894438773194"/>
          <c:h val="0.754237288135593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'Withdrawal of 310 Reads'!$D$1:$D$2</c:f>
              <c:strCache>
                <c:ptCount val="2"/>
                <c:pt idx="0">
                  <c:v>Withdrawal of 310 Reads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'Withdrawal of 310 Reads'!$A$140:$A$168</c:f>
              <c:numCache>
                <c:formatCode>mmm\-yy</c:formatCode>
                <c:ptCount val="29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  <c:pt idx="14">
                  <c:v>44774</c:v>
                </c:pt>
                <c:pt idx="15">
                  <c:v>44805</c:v>
                </c:pt>
                <c:pt idx="16">
                  <c:v>44835</c:v>
                </c:pt>
                <c:pt idx="17">
                  <c:v>44866</c:v>
                </c:pt>
                <c:pt idx="18">
                  <c:v>44896</c:v>
                </c:pt>
                <c:pt idx="19">
                  <c:v>44927</c:v>
                </c:pt>
                <c:pt idx="20">
                  <c:v>44958</c:v>
                </c:pt>
                <c:pt idx="21">
                  <c:v>44986</c:v>
                </c:pt>
                <c:pt idx="22">
                  <c:v>45017</c:v>
                </c:pt>
                <c:pt idx="23">
                  <c:v>45047</c:v>
                </c:pt>
                <c:pt idx="24">
                  <c:v>45078</c:v>
                </c:pt>
                <c:pt idx="25">
                  <c:v>45108</c:v>
                </c:pt>
                <c:pt idx="26">
                  <c:v>45139</c:v>
                </c:pt>
                <c:pt idx="27">
                  <c:v>45170</c:v>
                </c:pt>
                <c:pt idx="28">
                  <c:v>45200</c:v>
                </c:pt>
              </c:numCache>
              <c:extLst/>
            </c:numRef>
          </c:cat>
          <c:val>
            <c:numRef>
              <c:f>'Withdrawal of 310 Reads'!$D$140:$D$168</c:f>
              <c:numCache>
                <c:formatCode>General</c:formatCode>
                <c:ptCount val="29"/>
                <c:pt idx="0">
                  <c:v>1326</c:v>
                </c:pt>
                <c:pt idx="1">
                  <c:v>1214</c:v>
                </c:pt>
                <c:pt idx="2">
                  <c:v>1153</c:v>
                </c:pt>
                <c:pt idx="3">
                  <c:v>1382</c:v>
                </c:pt>
                <c:pt idx="4">
                  <c:v>867</c:v>
                </c:pt>
                <c:pt idx="5">
                  <c:v>1373</c:v>
                </c:pt>
                <c:pt idx="6">
                  <c:v>974</c:v>
                </c:pt>
                <c:pt idx="7">
                  <c:v>1139</c:v>
                </c:pt>
                <c:pt idx="8">
                  <c:v>1269</c:v>
                </c:pt>
                <c:pt idx="9">
                  <c:v>1094</c:v>
                </c:pt>
                <c:pt idx="10">
                  <c:v>1080</c:v>
                </c:pt>
                <c:pt idx="11">
                  <c:v>1054</c:v>
                </c:pt>
                <c:pt idx="12">
                  <c:v>1563</c:v>
                </c:pt>
                <c:pt idx="13">
                  <c:v>1543</c:v>
                </c:pt>
                <c:pt idx="14">
                  <c:v>1581</c:v>
                </c:pt>
                <c:pt idx="15">
                  <c:v>1459</c:v>
                </c:pt>
                <c:pt idx="16">
                  <c:v>3215</c:v>
                </c:pt>
                <c:pt idx="17">
                  <c:v>1913</c:v>
                </c:pt>
                <c:pt idx="18">
                  <c:v>1061</c:v>
                </c:pt>
                <c:pt idx="19">
                  <c:v>1306</c:v>
                </c:pt>
                <c:pt idx="20">
                  <c:v>1159</c:v>
                </c:pt>
                <c:pt idx="21">
                  <c:v>1187</c:v>
                </c:pt>
                <c:pt idx="22">
                  <c:v>897</c:v>
                </c:pt>
                <c:pt idx="23">
                  <c:v>1090</c:v>
                </c:pt>
                <c:pt idx="24">
                  <c:v>1001</c:v>
                </c:pt>
                <c:pt idx="25">
                  <c:v>1171</c:v>
                </c:pt>
                <c:pt idx="26">
                  <c:v>1348</c:v>
                </c:pt>
                <c:pt idx="27">
                  <c:v>1123</c:v>
                </c:pt>
                <c:pt idx="28">
                  <c:v>1001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812-432B-898B-DAEF7DF5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560768"/>
        <c:axId val="663561160"/>
      </c:barChart>
      <c:lineChart>
        <c:grouping val="standard"/>
        <c:varyColors val="0"/>
        <c:ser>
          <c:idx val="1"/>
          <c:order val="1"/>
          <c:tx>
            <c:strRef>
              <c:f>'Withdrawal of 310 Reads'!$F$1:$F$2</c:f>
              <c:strCache>
                <c:ptCount val="2"/>
                <c:pt idx="0">
                  <c:v>Withdrawals as % of Completions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cat>
            <c:numRef>
              <c:f>'Withdrawal of 310 Reads'!$A$130:$A$158</c:f>
              <c:numCache>
                <c:formatCode>mmm\-yy</c:formatCode>
                <c:ptCount val="29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  <c:pt idx="13">
                  <c:v>44440</c:v>
                </c:pt>
                <c:pt idx="14">
                  <c:v>44470</c:v>
                </c:pt>
                <c:pt idx="15">
                  <c:v>44501</c:v>
                </c:pt>
                <c:pt idx="16">
                  <c:v>44531</c:v>
                </c:pt>
                <c:pt idx="17">
                  <c:v>44562</c:v>
                </c:pt>
                <c:pt idx="18">
                  <c:v>44593</c:v>
                </c:pt>
                <c:pt idx="19">
                  <c:v>44621</c:v>
                </c:pt>
                <c:pt idx="20">
                  <c:v>44652</c:v>
                </c:pt>
                <c:pt idx="21">
                  <c:v>44682</c:v>
                </c:pt>
                <c:pt idx="22">
                  <c:v>44713</c:v>
                </c:pt>
                <c:pt idx="23">
                  <c:v>44743</c:v>
                </c:pt>
                <c:pt idx="24">
                  <c:v>44774</c:v>
                </c:pt>
                <c:pt idx="25">
                  <c:v>44805</c:v>
                </c:pt>
                <c:pt idx="26">
                  <c:v>44835</c:v>
                </c:pt>
                <c:pt idx="27">
                  <c:v>44866</c:v>
                </c:pt>
                <c:pt idx="28">
                  <c:v>44896</c:v>
                </c:pt>
              </c:numCache>
              <c:extLst/>
            </c:numRef>
          </c:cat>
          <c:val>
            <c:numRef>
              <c:f>'Withdrawal of 310 Reads'!$F$135:$F$163</c:f>
              <c:numCache>
                <c:formatCode>0.00%</c:formatCode>
                <c:ptCount val="29"/>
                <c:pt idx="0">
                  <c:v>2.92E-2</c:v>
                </c:pt>
                <c:pt idx="1">
                  <c:v>2.2200000000000001E-2</c:v>
                </c:pt>
                <c:pt idx="2">
                  <c:v>5.3999999999999999E-2</c:v>
                </c:pt>
                <c:pt idx="3">
                  <c:v>6.83E-2</c:v>
                </c:pt>
                <c:pt idx="4">
                  <c:v>6.2300000000000001E-2</c:v>
                </c:pt>
                <c:pt idx="5">
                  <c:v>5.0099999999999999E-2</c:v>
                </c:pt>
                <c:pt idx="6">
                  <c:v>4.1700000000000001E-2</c:v>
                </c:pt>
                <c:pt idx="7">
                  <c:v>4.1599999999999998E-2</c:v>
                </c:pt>
                <c:pt idx="8">
                  <c:v>4.3999999999999997E-2</c:v>
                </c:pt>
                <c:pt idx="9">
                  <c:v>2.4299999999999999E-2</c:v>
                </c:pt>
                <c:pt idx="10">
                  <c:v>3.4500000000000003E-2</c:v>
                </c:pt>
                <c:pt idx="11">
                  <c:v>2.6700000000000002E-2</c:v>
                </c:pt>
                <c:pt idx="12">
                  <c:v>3.5999999999999997E-2</c:v>
                </c:pt>
                <c:pt idx="13">
                  <c:v>3.04E-2</c:v>
                </c:pt>
                <c:pt idx="14">
                  <c:v>2.7E-2</c:v>
                </c:pt>
                <c:pt idx="15">
                  <c:v>3.5099999999999999E-2</c:v>
                </c:pt>
                <c:pt idx="16">
                  <c:v>4.2700000000000002E-2</c:v>
                </c:pt>
                <c:pt idx="17">
                  <c:v>5.8999999999999997E-2</c:v>
                </c:pt>
                <c:pt idx="18">
                  <c:v>5.2900000000000003E-2</c:v>
                </c:pt>
                <c:pt idx="19">
                  <c:v>5.1999999999999998E-2</c:v>
                </c:pt>
                <c:pt idx="20">
                  <c:v>0.03</c:v>
                </c:pt>
                <c:pt idx="21">
                  <c:v>7.9200000000000007E-2</c:v>
                </c:pt>
                <c:pt idx="22">
                  <c:v>9.9299999999999999E-2</c:v>
                </c:pt>
                <c:pt idx="23">
                  <c:v>5.8200000000000002E-2</c:v>
                </c:pt>
                <c:pt idx="24">
                  <c:v>6.54E-2</c:v>
                </c:pt>
                <c:pt idx="25">
                  <c:v>5.4699999999999999E-2</c:v>
                </c:pt>
                <c:pt idx="26">
                  <c:v>4.9200000000000001E-2</c:v>
                </c:pt>
                <c:pt idx="27">
                  <c:v>3.8800000000000001E-2</c:v>
                </c:pt>
                <c:pt idx="28">
                  <c:v>4.6899999999999997E-2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812-432B-898B-DAEF7DF5F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5071696"/>
        <c:axId val="1005073992"/>
      </c:lineChart>
      <c:dateAx>
        <c:axId val="66356076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22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6116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66356116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60768"/>
        <c:crosses val="autoZero"/>
        <c:crossBetween val="between"/>
        <c:majorUnit val="200"/>
        <c:minorUnit val="100"/>
      </c:valAx>
      <c:valAx>
        <c:axId val="100507399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crossAx val="1005071696"/>
        <c:crosses val="max"/>
        <c:crossBetween val="between"/>
      </c:valAx>
      <c:dateAx>
        <c:axId val="100507169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005073992"/>
        <c:crosses val="autoZero"/>
        <c:auto val="1"/>
        <c:lblOffset val="100"/>
        <c:baseTimeUnit val="months"/>
        <c:majorUnit val="1"/>
        <c:minorUnit val="1"/>
      </c:date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617370935311492"/>
          <c:y val="0.23869530119779628"/>
          <c:w val="0.36951115938093942"/>
          <c:h val="8.884568194079041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 rtl="0"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590714091773012E-2"/>
          <c:y val="0.17458902542926608"/>
          <c:w val="0.79007238883143749"/>
          <c:h val="0.70169491525423733"/>
        </c:manualLayout>
      </c:layout>
      <c:barChart>
        <c:barDir val="col"/>
        <c:grouping val="clustered"/>
        <c:varyColors val="0"/>
        <c:ser>
          <c:idx val="0"/>
          <c:order val="0"/>
          <c:tx>
            <c:v>No. of Objections</c:v>
          </c:tx>
          <c:spPr>
            <a:solidFill>
              <a:schemeClr val="accent1">
                <a:lumMod val="75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'ET Objection Summary'!$A$150:$A$179</c:f>
              <c:numCache>
                <c:formatCode>mmm\-yy</c:formatCode>
                <c:ptCount val="30"/>
                <c:pt idx="0">
                  <c:v>44317</c:v>
                </c:pt>
                <c:pt idx="1">
                  <c:v>44348</c:v>
                </c:pt>
                <c:pt idx="2">
                  <c:v>44378</c:v>
                </c:pt>
                <c:pt idx="3">
                  <c:v>44409</c:v>
                </c:pt>
                <c:pt idx="4">
                  <c:v>44440</c:v>
                </c:pt>
                <c:pt idx="5">
                  <c:v>44470</c:v>
                </c:pt>
                <c:pt idx="6">
                  <c:v>44501</c:v>
                </c:pt>
                <c:pt idx="7">
                  <c:v>44531</c:v>
                </c:pt>
                <c:pt idx="8">
                  <c:v>44562</c:v>
                </c:pt>
                <c:pt idx="9">
                  <c:v>44593</c:v>
                </c:pt>
                <c:pt idx="10">
                  <c:v>44621</c:v>
                </c:pt>
                <c:pt idx="11">
                  <c:v>44652</c:v>
                </c:pt>
                <c:pt idx="12">
                  <c:v>44682</c:v>
                </c:pt>
                <c:pt idx="13">
                  <c:v>44713</c:v>
                </c:pt>
                <c:pt idx="14">
                  <c:v>44743</c:v>
                </c:pt>
                <c:pt idx="15">
                  <c:v>44774</c:v>
                </c:pt>
                <c:pt idx="16">
                  <c:v>44805</c:v>
                </c:pt>
                <c:pt idx="17">
                  <c:v>44835</c:v>
                </c:pt>
                <c:pt idx="18">
                  <c:v>44866</c:v>
                </c:pt>
                <c:pt idx="19">
                  <c:v>44896</c:v>
                </c:pt>
                <c:pt idx="20">
                  <c:v>44927</c:v>
                </c:pt>
                <c:pt idx="21">
                  <c:v>44958</c:v>
                </c:pt>
                <c:pt idx="22">
                  <c:v>44986</c:v>
                </c:pt>
                <c:pt idx="23">
                  <c:v>45017</c:v>
                </c:pt>
                <c:pt idx="24">
                  <c:v>45047</c:v>
                </c:pt>
                <c:pt idx="25">
                  <c:v>45078</c:v>
                </c:pt>
                <c:pt idx="26">
                  <c:v>45108</c:v>
                </c:pt>
                <c:pt idx="27">
                  <c:v>45139</c:v>
                </c:pt>
                <c:pt idx="28">
                  <c:v>45170</c:v>
                </c:pt>
                <c:pt idx="29">
                  <c:v>45200</c:v>
                </c:pt>
              </c:numCache>
            </c:numRef>
          </c:cat>
          <c:val>
            <c:numRef>
              <c:f>'ET Objection Summary'!$E$150:$E$179</c:f>
              <c:numCache>
                <c:formatCode>General</c:formatCode>
                <c:ptCount val="30"/>
                <c:pt idx="0">
                  <c:v>75</c:v>
                </c:pt>
                <c:pt idx="1">
                  <c:v>106</c:v>
                </c:pt>
                <c:pt idx="2">
                  <c:v>79</c:v>
                </c:pt>
                <c:pt idx="3">
                  <c:v>69</c:v>
                </c:pt>
                <c:pt idx="4">
                  <c:v>91</c:v>
                </c:pt>
                <c:pt idx="5">
                  <c:v>70</c:v>
                </c:pt>
                <c:pt idx="6">
                  <c:v>55</c:v>
                </c:pt>
                <c:pt idx="7">
                  <c:v>58</c:v>
                </c:pt>
                <c:pt idx="8">
                  <c:v>73</c:v>
                </c:pt>
                <c:pt idx="9">
                  <c:v>77</c:v>
                </c:pt>
                <c:pt idx="10">
                  <c:v>63</c:v>
                </c:pt>
                <c:pt idx="11">
                  <c:v>77</c:v>
                </c:pt>
                <c:pt idx="12">
                  <c:v>80</c:v>
                </c:pt>
                <c:pt idx="13">
                  <c:v>57</c:v>
                </c:pt>
                <c:pt idx="14">
                  <c:v>59</c:v>
                </c:pt>
                <c:pt idx="15">
                  <c:v>80</c:v>
                </c:pt>
                <c:pt idx="16">
                  <c:v>83</c:v>
                </c:pt>
                <c:pt idx="17">
                  <c:v>69</c:v>
                </c:pt>
                <c:pt idx="18">
                  <c:v>80</c:v>
                </c:pt>
                <c:pt idx="19">
                  <c:v>59</c:v>
                </c:pt>
                <c:pt idx="20">
                  <c:v>48</c:v>
                </c:pt>
                <c:pt idx="21">
                  <c:v>65</c:v>
                </c:pt>
                <c:pt idx="22">
                  <c:v>65</c:v>
                </c:pt>
                <c:pt idx="23">
                  <c:v>51</c:v>
                </c:pt>
                <c:pt idx="24">
                  <c:v>46</c:v>
                </c:pt>
                <c:pt idx="25">
                  <c:v>66</c:v>
                </c:pt>
                <c:pt idx="26">
                  <c:v>59</c:v>
                </c:pt>
                <c:pt idx="27">
                  <c:v>55</c:v>
                </c:pt>
                <c:pt idx="28">
                  <c:v>54</c:v>
                </c:pt>
                <c:pt idx="29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E-487D-A449-9B84BBA5C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3562336"/>
        <c:axId val="663562728"/>
      </c:barChart>
      <c:lineChart>
        <c:grouping val="standard"/>
        <c:varyColors val="0"/>
        <c:ser>
          <c:idx val="1"/>
          <c:order val="1"/>
          <c:tx>
            <c:v>CoS Completions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'ET Objection Summary'!$A$162:$A$170</c:f>
              <c:numCache>
                <c:formatCode>mmm\-yy</c:formatCode>
                <c:ptCount val="9"/>
                <c:pt idx="0">
                  <c:v>44682</c:v>
                </c:pt>
                <c:pt idx="1">
                  <c:v>44713</c:v>
                </c:pt>
                <c:pt idx="2">
                  <c:v>44743</c:v>
                </c:pt>
                <c:pt idx="3">
                  <c:v>44774</c:v>
                </c:pt>
                <c:pt idx="4">
                  <c:v>44805</c:v>
                </c:pt>
                <c:pt idx="5">
                  <c:v>44835</c:v>
                </c:pt>
                <c:pt idx="6">
                  <c:v>44866</c:v>
                </c:pt>
                <c:pt idx="7">
                  <c:v>44896</c:v>
                </c:pt>
                <c:pt idx="8">
                  <c:v>44927</c:v>
                </c:pt>
              </c:numCache>
            </c:numRef>
          </c:cat>
          <c:val>
            <c:numRef>
              <c:f>'Monthly Trend 010 105L Msgs'!$G$158:$G$189</c:f>
              <c:numCache>
                <c:formatCode>#,##0</c:formatCode>
                <c:ptCount val="32"/>
                <c:pt idx="0">
                  <c:v>30149</c:v>
                </c:pt>
                <c:pt idx="1">
                  <c:v>26387</c:v>
                </c:pt>
                <c:pt idx="2">
                  <c:v>26800</c:v>
                </c:pt>
                <c:pt idx="3">
                  <c:v>25017</c:v>
                </c:pt>
                <c:pt idx="4">
                  <c:v>23114</c:v>
                </c:pt>
                <c:pt idx="5">
                  <c:v>26445</c:v>
                </c:pt>
                <c:pt idx="6">
                  <c:v>29142</c:v>
                </c:pt>
                <c:pt idx="7">
                  <c:v>27708</c:v>
                </c:pt>
                <c:pt idx="8">
                  <c:v>31372</c:v>
                </c:pt>
                <c:pt idx="9">
                  <c:v>35720</c:v>
                </c:pt>
                <c:pt idx="10">
                  <c:v>39858</c:v>
                </c:pt>
                <c:pt idx="11">
                  <c:v>36570</c:v>
                </c:pt>
                <c:pt idx="12">
                  <c:v>31781</c:v>
                </c:pt>
                <c:pt idx="13">
                  <c:v>41724</c:v>
                </c:pt>
                <c:pt idx="14">
                  <c:v>40575</c:v>
                </c:pt>
                <c:pt idx="15">
                  <c:v>30793</c:v>
                </c:pt>
                <c:pt idx="16">
                  <c:v>24692</c:v>
                </c:pt>
                <c:pt idx="17">
                  <c:v>26339</c:v>
                </c:pt>
                <c:pt idx="18">
                  <c:v>29173</c:v>
                </c:pt>
                <c:pt idx="19">
                  <c:v>30418</c:v>
                </c:pt>
                <c:pt idx="20">
                  <c:v>48550</c:v>
                </c:pt>
                <c:pt idx="21">
                  <c:v>40590</c:v>
                </c:pt>
                <c:pt idx="22">
                  <c:v>19267</c:v>
                </c:pt>
                <c:pt idx="23">
                  <c:v>18243</c:v>
                </c:pt>
                <c:pt idx="24">
                  <c:v>19977</c:v>
                </c:pt>
                <c:pt idx="25">
                  <c:v>21180</c:v>
                </c:pt>
                <c:pt idx="26">
                  <c:v>24116</c:v>
                </c:pt>
                <c:pt idx="27">
                  <c:v>23130</c:v>
                </c:pt>
                <c:pt idx="28">
                  <c:v>23245</c:v>
                </c:pt>
                <c:pt idx="29">
                  <c:v>22111</c:v>
                </c:pt>
                <c:pt idx="30">
                  <c:v>23039</c:v>
                </c:pt>
                <c:pt idx="31">
                  <c:v>25515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4E-487D-A449-9B84BBA5C3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4506744"/>
        <c:axId val="664507136"/>
      </c:lineChart>
      <c:dateAx>
        <c:axId val="6635623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22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62728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6635627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/>
                  <a:t>No. of Objections</a:t>
                </a:r>
              </a:p>
            </c:rich>
          </c:tx>
          <c:layout>
            <c:manualLayout>
              <c:xMode val="edge"/>
              <c:yMode val="edge"/>
              <c:x val="2.8955510995908124E-2"/>
              <c:y val="0.4220340314603531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3562336"/>
        <c:crosses val="autoZero"/>
        <c:crossBetween val="between"/>
      </c:valAx>
      <c:dateAx>
        <c:axId val="66450674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664507136"/>
        <c:crosses val="autoZero"/>
        <c:auto val="1"/>
        <c:lblOffset val="100"/>
        <c:baseTimeUnit val="months"/>
      </c:dateAx>
      <c:valAx>
        <c:axId val="66450713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IE"/>
                  <a:t>No. of CoS Completions</a:t>
                </a:r>
              </a:p>
            </c:rich>
          </c:tx>
          <c:layout>
            <c:manualLayout>
              <c:xMode val="edge"/>
              <c:yMode val="edge"/>
              <c:x val="0.91830401634578285"/>
              <c:y val="0.3864406234934919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64506744"/>
        <c:crosses val="max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1931127821736575"/>
          <c:y val="0.21209623835903835"/>
          <c:w val="0.25439536942230584"/>
          <c:h val="8.1432768894204782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9143996" cy="6857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5" y="286041"/>
            <a:ext cx="2591999" cy="1046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3545" y="1358537"/>
            <a:ext cx="4032000" cy="1591036"/>
          </a:xfrm>
        </p:spPr>
        <p:txBody>
          <a:bodyPr bIns="36000" anchor="b">
            <a:normAutofit/>
          </a:bodyPr>
          <a:lstStyle>
            <a:lvl1pPr algn="l">
              <a:lnSpc>
                <a:spcPct val="90000"/>
              </a:lnSpc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545" y="2890838"/>
            <a:ext cx="4032000" cy="1001712"/>
          </a:xfrm>
        </p:spPr>
        <p:txBody>
          <a:bodyPr tIns="36000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07/11/2023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2725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6800" y="1332000"/>
            <a:ext cx="7307262" cy="4697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54715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4" y="81236"/>
            <a:ext cx="6992168" cy="2852737"/>
          </a:xfrm>
        </p:spPr>
        <p:txBody>
          <a:bodyPr anchor="b"/>
          <a:lstStyle>
            <a:lvl1pPr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154" y="2830332"/>
            <a:ext cx="699216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9425" y="6467157"/>
            <a:ext cx="918631" cy="259825"/>
          </a:xfrm>
        </p:spPr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1154" y="6480487"/>
            <a:ext cx="2235926" cy="255326"/>
          </a:xfrm>
        </p:spPr>
        <p:txBody>
          <a:bodyPr/>
          <a:lstStyle>
            <a:lvl1pPr algn="l">
              <a:defRPr/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6025979"/>
            <a:ext cx="1462087" cy="5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3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Blend">
    <p:bg>
      <p:bgPr>
        <a:gradFill>
          <a:gsLst>
            <a:gs pos="0">
              <a:srgbClr val="0D134F"/>
            </a:gs>
            <a:gs pos="35000">
              <a:srgbClr val="467BBC"/>
            </a:gs>
            <a:gs pos="92000">
              <a:srgbClr val="B6BF00"/>
            </a:gs>
            <a:gs pos="58000">
              <a:srgbClr val="009FDF"/>
            </a:gs>
            <a:gs pos="100000">
              <a:srgbClr val="FFD600"/>
            </a:gs>
          </a:gsLst>
          <a:lin ang="193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E77AA58-0DF8-459F-A67A-15B9B6311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7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154" y="81236"/>
            <a:ext cx="6992168" cy="2852737"/>
          </a:xfrm>
        </p:spPr>
        <p:txBody>
          <a:bodyPr anchor="b"/>
          <a:lstStyle>
            <a:lvl1pPr>
              <a:defRPr sz="2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154" y="2830332"/>
            <a:ext cx="699216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1154" y="6480487"/>
            <a:ext cx="2235926" cy="25532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6025979"/>
            <a:ext cx="1462086" cy="5900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89425" y="6467157"/>
            <a:ext cx="918631" cy="259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07/11/2023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693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72" userDrawn="1">
          <p15:clr>
            <a:srgbClr val="FBAE40"/>
          </p15:clr>
        </p15:guide>
        <p15:guide id="2" orient="horz" pos="4091" userDrawn="1">
          <p15:clr>
            <a:srgbClr val="FBAE40"/>
          </p15:clr>
        </p15:guide>
        <p15:guide id="3" pos="5442" userDrawn="1">
          <p15:clr>
            <a:srgbClr val="FBAE40"/>
          </p15:clr>
        </p15:guide>
        <p15:guide id="4" pos="47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389" y="1445212"/>
            <a:ext cx="3780000" cy="465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1445212"/>
            <a:ext cx="4066903" cy="4650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413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8" userDrawn="1">
          <p15:clr>
            <a:srgbClr val="FBAE40"/>
          </p15:clr>
        </p15:guide>
        <p15:guide id="2" pos="2534" userDrawn="1">
          <p15:clr>
            <a:srgbClr val="FBAE40"/>
          </p15:clr>
        </p15:guide>
        <p15:guide id="3" pos="26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1071154"/>
            <a:ext cx="3780000" cy="71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389" y="1785257"/>
            <a:ext cx="3780000" cy="4297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2100" y="1071154"/>
            <a:ext cx="4068000" cy="71410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2100" y="1785257"/>
            <a:ext cx="4068000" cy="42970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184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888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368-ED71-4380-8A0A-C8EC1E4B6E2D}" type="datetimeFigureOut">
              <a:rPr lang="en-IE" smtClean="0"/>
              <a:t>07/11/2023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3BAFD-C6E1-49C5-8C3D-26FF884B8F3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8540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56" y="404813"/>
            <a:ext cx="1462088" cy="59003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00800"/>
            <a:ext cx="9143999" cy="457200"/>
          </a:xfrm>
          <a:prstGeom prst="rect">
            <a:avLst/>
          </a:prstGeom>
          <a:gradFill flip="none" rotWithShape="1">
            <a:gsLst>
              <a:gs pos="0">
                <a:srgbClr val="0D134F"/>
              </a:gs>
              <a:gs pos="35000">
                <a:srgbClr val="467BBC"/>
              </a:gs>
              <a:gs pos="92000">
                <a:srgbClr val="B6BF00"/>
              </a:gs>
              <a:gs pos="58000">
                <a:srgbClr val="009FDF"/>
              </a:gs>
              <a:gs pos="100000">
                <a:srgbClr val="FFD6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389" y="221194"/>
            <a:ext cx="6811667" cy="711736"/>
          </a:xfrm>
          <a:prstGeom prst="rect">
            <a:avLst/>
          </a:prstGeom>
        </p:spPr>
        <p:txBody>
          <a:bodyPr vert="horz" lIns="0" tIns="46800" rIns="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389" y="1332410"/>
            <a:ext cx="7453811" cy="4680000"/>
          </a:xfrm>
          <a:prstGeom prst="rect">
            <a:avLst/>
          </a:prstGeom>
        </p:spPr>
        <p:txBody>
          <a:bodyPr vert="horz" lIns="0" tIns="4680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181" y="6476255"/>
            <a:ext cx="918631" cy="259825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80F0368-ED71-4380-8A0A-C8EC1E4B6E2D}" type="datetimeFigureOut">
              <a:rPr lang="en-IE" smtClean="0"/>
              <a:pPr/>
              <a:t>07/11/2023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6812" y="6480487"/>
            <a:ext cx="5360248" cy="255326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6255"/>
            <a:ext cx="678180" cy="259557"/>
          </a:xfrm>
          <a:prstGeom prst="rect">
            <a:avLst/>
          </a:prstGeom>
        </p:spPr>
        <p:txBody>
          <a:bodyPr vert="horz" lIns="91440" tIns="45720" rIns="91440" bIns="46800" rtlCol="0" anchor="t" anchorCtr="0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A13BAFD-C6E1-49C5-8C3D-26FF884B8F3D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57061" y="6477000"/>
            <a:ext cx="1682940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IE" sz="1100" dirty="0">
                <a:solidFill>
                  <a:schemeClr val="tx2"/>
                </a:solidFill>
              </a:rPr>
              <a:t>esbnetworks.ie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04000" y="1008000"/>
            <a:ext cx="8136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0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685800" rtl="0" eaLnBrk="1" latinLnBrk="0" hangingPunct="1">
        <a:lnSpc>
          <a:spcPts val="4800"/>
        </a:lnSpc>
        <a:spcBef>
          <a:spcPct val="0"/>
        </a:spcBef>
        <a:buNone/>
        <a:defRPr sz="25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500"/>
        </a:spcBef>
        <a:buClr>
          <a:schemeClr val="accent2"/>
        </a:buClr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orient="horz" pos="3793" userDrawn="1">
          <p15:clr>
            <a:srgbClr val="F26B43"/>
          </p15:clr>
        </p15:guide>
        <p15:guide id="3" orient="horz" pos="834" userDrawn="1">
          <p15:clr>
            <a:srgbClr val="F26B43"/>
          </p15:clr>
        </p15:guide>
        <p15:guide id="4" pos="4921" userDrawn="1">
          <p15:clr>
            <a:srgbClr val="F26B43"/>
          </p15:clr>
        </p15:guide>
        <p15:guide id="5" pos="2608" userDrawn="1">
          <p15:clr>
            <a:srgbClr val="F26B43"/>
          </p15:clr>
        </p15:guide>
        <p15:guide id="6" pos="5444" userDrawn="1">
          <p15:clr>
            <a:srgbClr val="F26B43"/>
          </p15:clr>
        </p15:guide>
        <p15:guide id="7" pos="5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1"/>
                </a:solidFill>
                <a:cs typeface="Arial"/>
              </a:rPr>
              <a:t>MRSO Update </a:t>
            </a:r>
            <a:endParaRPr lang="en-IE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545" y="2711266"/>
            <a:ext cx="4032000" cy="1001712"/>
          </a:xfrm>
        </p:spPr>
        <p:txBody>
          <a:bodyPr/>
          <a:lstStyle/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endParaRPr lang="en-GB" sz="1400" b="1" dirty="0">
              <a:solidFill>
                <a:srgbClr val="467BBC"/>
              </a:solidFill>
              <a:cs typeface="Arial"/>
            </a:endParaRPr>
          </a:p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cs typeface="Arial"/>
              </a:rPr>
              <a:t>James Long </a:t>
            </a:r>
          </a:p>
          <a:p>
            <a:pPr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cs typeface="Arial"/>
              </a:rPr>
              <a:t>8</a:t>
            </a:r>
            <a:r>
              <a:rPr lang="en-GB" sz="1400" b="1" baseline="30000" dirty="0">
                <a:cs typeface="Arial"/>
              </a:rPr>
              <a:t>th</a:t>
            </a:r>
            <a:r>
              <a:rPr lang="en-GB" sz="1400" b="1" dirty="0">
                <a:cs typeface="Arial"/>
              </a:rPr>
              <a:t> November 2023</a:t>
            </a:r>
          </a:p>
          <a:p>
            <a:pPr lvl="0" defTabSz="889000" eaLnBrk="0" fontAlgn="base" hangingPunct="0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B6BF00"/>
              </a:buClr>
              <a:buSzPct val="100000"/>
            </a:pPr>
            <a:r>
              <a:rPr lang="en-GB" sz="1400" b="1" dirty="0">
                <a:solidFill>
                  <a:srgbClr val="FFFFFF"/>
                </a:solidFill>
                <a:cs typeface="Arial"/>
              </a:rPr>
              <a:t>Gerry Halligan</a:t>
            </a:r>
          </a:p>
        </p:txBody>
      </p:sp>
    </p:spTree>
    <p:extLst>
      <p:ext uri="{BB962C8B-B14F-4D97-AF65-F5344CB8AC3E}">
        <p14:creationId xmlns:p14="http://schemas.microsoft.com/office/powerpoint/2010/main" val="107274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Total Withdrawal of 310 reads for all Suppliers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-33337" y="600075"/>
          <a:ext cx="9210675" cy="56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750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– Erroneous Transfer</a:t>
            </a:r>
            <a:endParaRPr lang="en-IE" dirty="0"/>
          </a:p>
        </p:txBody>
      </p:sp>
      <p:graphicFrame>
        <p:nvGraphicFramePr>
          <p:cNvPr id="4" name="Group 9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7094673"/>
              </p:ext>
            </p:extLst>
          </p:nvPr>
        </p:nvGraphicFramePr>
        <p:xfrm>
          <a:off x="0" y="1135318"/>
          <a:ext cx="7321550" cy="4791744"/>
        </p:xfrm>
        <a:graphic>
          <a:graphicData uri="http://schemas.openxmlformats.org/drawingml/2006/table">
            <a:tbl>
              <a:tblPr/>
              <a:tblGrid>
                <a:gridCol w="4445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104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Aug–23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Sept–23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No. of Objections 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Cancellations from Objections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Objection emails to MRSO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148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Reasons: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Uncontactable by phone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Written communication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 confirmed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457200" marR="0" lvl="1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Other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5380">
                <a:tc>
                  <a:txBody>
                    <a:bodyPr/>
                    <a:lstStyle/>
                    <a:p>
                      <a:pPr marL="0" marR="0" lvl="0" indent="0" algn="l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Escalation emails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3C7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136310"/>
              </p:ext>
            </p:extLst>
          </p:nvPr>
        </p:nvGraphicFramePr>
        <p:xfrm>
          <a:off x="7321549" y="1135318"/>
          <a:ext cx="1264889" cy="4776512"/>
        </p:xfrm>
        <a:graphic>
          <a:graphicData uri="http://schemas.openxmlformats.org/drawingml/2006/table">
            <a:tbl>
              <a:tblPr/>
              <a:tblGrid>
                <a:gridCol w="1264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7004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Oct–23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58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26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810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A8E0DE-57E1-48E0-9156-E7A7BF642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07941"/>
              </p:ext>
            </p:extLst>
          </p:nvPr>
        </p:nvGraphicFramePr>
        <p:xfrm>
          <a:off x="9322420" y="1135318"/>
          <a:ext cx="836341" cy="4816619"/>
        </p:xfrm>
        <a:graphic>
          <a:graphicData uri="http://schemas.openxmlformats.org/drawingml/2006/table">
            <a:tbl>
              <a:tblPr/>
              <a:tblGrid>
                <a:gridCol w="836341">
                  <a:extLst>
                    <a:ext uri="{9D8B030D-6E8A-4147-A177-3AD203B41FA5}">
                      <a16:colId xmlns:a16="http://schemas.microsoft.com/office/drawing/2014/main" val="3888279766"/>
                    </a:ext>
                  </a:extLst>
                </a:gridCol>
              </a:tblGrid>
              <a:tr h="470457">
                <a:tc>
                  <a:txBody>
                    <a:bodyPr/>
                    <a:lstStyle/>
                    <a:p>
                      <a:pPr algn="ctr" fontAlgn="b"/>
                      <a:endParaRPr lang="en-IE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0672054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796199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215613"/>
                  </a:ext>
                </a:extLst>
              </a:tr>
              <a:tr h="34022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598948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3802877"/>
                  </a:ext>
                </a:extLst>
              </a:tr>
              <a:tr h="41853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415525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074517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964032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072637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2899130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088520"/>
                  </a:ext>
                </a:extLst>
              </a:tr>
              <a:tr h="398601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77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9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Objections – Erroneous Transfer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-33337" y="619125"/>
          <a:ext cx="9210675" cy="561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4852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8BAFE-4DAF-4BDB-BE10-7F49B6C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000" b="1" dirty="0"/>
              <a:t>List of new Smart MCC Switches as of 6</a:t>
            </a:r>
            <a:r>
              <a:rPr lang="en-IE" sz="2000" b="1" baseline="30000" dirty="0"/>
              <a:t>th</a:t>
            </a:r>
            <a:r>
              <a:rPr lang="en-IE" sz="2000" b="1" dirty="0"/>
              <a:t> Nov 2023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B3AF-FDCF-435B-81C7-28010E9684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986" y="1298547"/>
            <a:ext cx="7307262" cy="4697413"/>
          </a:xfrm>
        </p:spPr>
        <p:txBody>
          <a:bodyPr/>
          <a:lstStyle/>
          <a:p>
            <a:r>
              <a:rPr lang="en-IE" dirty="0"/>
              <a:t>MCC 12 – New Smart HH  </a:t>
            </a:r>
          </a:p>
          <a:p>
            <a:r>
              <a:rPr lang="en-IE" dirty="0"/>
              <a:t>Total to date –  </a:t>
            </a:r>
            <a:r>
              <a:rPr lang="en-IE" b="1" dirty="0"/>
              <a:t>230,255</a:t>
            </a:r>
          </a:p>
          <a:p>
            <a:endParaRPr lang="en-IE" dirty="0"/>
          </a:p>
          <a:p>
            <a:r>
              <a:rPr lang="en-IE" dirty="0"/>
              <a:t>MCC 16 – New Smart Day / Night / Peak </a:t>
            </a:r>
          </a:p>
          <a:p>
            <a:r>
              <a:rPr lang="en-IE" dirty="0"/>
              <a:t>Total to date –  </a:t>
            </a:r>
            <a:r>
              <a:rPr lang="en-IE" b="1" dirty="0"/>
              <a:t>34,050  </a:t>
            </a:r>
          </a:p>
          <a:p>
            <a:r>
              <a:rPr lang="en-I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47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1E7F5-FA66-430D-B834-D63675DD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Message 010</a:t>
            </a:r>
            <a:endParaRPr lang="en-IE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9723242"/>
              </p:ext>
            </p:extLst>
          </p:nvPr>
        </p:nvGraphicFramePr>
        <p:xfrm>
          <a:off x="496887" y="1331913"/>
          <a:ext cx="7594489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541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Market Message 105L</a:t>
            </a:r>
            <a:endParaRPr lang="en-IE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-34893" y="618653"/>
          <a:ext cx="9213787" cy="5620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878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 in-progress 6</a:t>
            </a:r>
            <a:r>
              <a:rPr lang="en-US" baseline="30000" dirty="0"/>
              <a:t>th</a:t>
            </a:r>
            <a:r>
              <a:rPr lang="en-US" dirty="0"/>
              <a:t> Nov 2023 – 10,287  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47650" y="1549420"/>
            <a:ext cx="495300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Review older (&gt;3 months) switches monthly</a:t>
            </a: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endParaRPr lang="en-US" sz="1900" dirty="0">
              <a:solidFill>
                <a:srgbClr val="336699"/>
              </a:solidFill>
            </a:endParaRP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Suppliers notified of individual   switches outstanding and reason</a:t>
            </a: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endParaRPr lang="en-US" sz="1900" dirty="0">
              <a:solidFill>
                <a:srgbClr val="336699"/>
              </a:solidFill>
            </a:endParaRP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Switch outstanding for energisation or Token Meter removal will not time-out</a:t>
            </a: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endParaRPr lang="en-US" sz="1900" dirty="0">
              <a:solidFill>
                <a:srgbClr val="336699"/>
              </a:solidFill>
            </a:endParaRP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MRSO contact scheduling centre to re- schedule or contact supplier to submit cancellation </a:t>
            </a:r>
          </a:p>
          <a:p>
            <a:pPr lvl="1">
              <a:buClr>
                <a:srgbClr val="336699"/>
              </a:buClr>
            </a:pPr>
            <a:r>
              <a:rPr lang="en-US" sz="1900" dirty="0">
                <a:solidFill>
                  <a:srgbClr val="336699"/>
                </a:solidFill>
              </a:rPr>
              <a:t> </a:t>
            </a:r>
          </a:p>
          <a:p>
            <a:pPr lvl="1">
              <a:buClr>
                <a:srgbClr val="336699"/>
              </a:buClr>
              <a:buFont typeface="Arial" charset="0"/>
              <a:buChar char="•"/>
            </a:pPr>
            <a:r>
              <a:rPr lang="en-US" sz="1900" dirty="0">
                <a:solidFill>
                  <a:srgbClr val="336699"/>
                </a:solidFill>
              </a:rPr>
              <a:t> </a:t>
            </a:r>
            <a:r>
              <a:rPr lang="en-US" sz="1900" b="1" dirty="0">
                <a:solidFill>
                  <a:srgbClr val="336699"/>
                </a:solidFill>
              </a:rPr>
              <a:t>12</a:t>
            </a:r>
            <a:r>
              <a:rPr lang="en-US" sz="1900" dirty="0">
                <a:solidFill>
                  <a:srgbClr val="336699"/>
                </a:solidFill>
              </a:rPr>
              <a:t> </a:t>
            </a:r>
            <a:r>
              <a:rPr lang="en-US" sz="1900" b="1" dirty="0">
                <a:solidFill>
                  <a:srgbClr val="336699"/>
                </a:solidFill>
              </a:rPr>
              <a:t>switches held due to an existing Open Service Order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34283"/>
              </p:ext>
            </p:extLst>
          </p:nvPr>
        </p:nvGraphicFramePr>
        <p:xfrm>
          <a:off x="5352585" y="1774829"/>
          <a:ext cx="3128941" cy="206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9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22">
                <a:tc>
                  <a:txBody>
                    <a:bodyPr/>
                    <a:lstStyle/>
                    <a:p>
                      <a:r>
                        <a:rPr lang="en-GB" sz="1600" b="0" i="0" baseline="0" dirty="0">
                          <a:solidFill>
                            <a:srgbClr val="336699"/>
                          </a:solidFill>
                        </a:rPr>
                        <a:t>Feb 2021 </a:t>
                      </a:r>
                      <a:endParaRPr lang="en-IE" sz="1600" b="0" i="0" baseline="0" dirty="0">
                        <a:solidFill>
                          <a:srgbClr val="33669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i="0" baseline="0" dirty="0">
                          <a:solidFill>
                            <a:srgbClr val="336699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Mar 2021 </a:t>
                      </a:r>
                      <a:endParaRPr lang="en-IE" sz="1600" dirty="0"/>
                    </a:p>
                    <a:p>
                      <a:endParaRPr lang="en-IE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 2022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2022 </a:t>
                      </a:r>
                      <a:endParaRPr lang="en-IE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22"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 2022 </a:t>
                      </a:r>
                      <a:endParaRPr lang="en-IE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89260"/>
              </p:ext>
            </p:extLst>
          </p:nvPr>
        </p:nvGraphicFramePr>
        <p:xfrm>
          <a:off x="5323356" y="3820855"/>
          <a:ext cx="3140160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38"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 2022</a:t>
                      </a:r>
                      <a:endParaRPr lang="en-IE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38">
                <a:tc>
                  <a:txBody>
                    <a:bodyPr/>
                    <a:lstStyle/>
                    <a:p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Oct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138">
                <a:tc>
                  <a:txBody>
                    <a:bodyPr/>
                    <a:lstStyle/>
                    <a:p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Nov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0242030"/>
                  </a:ext>
                </a:extLst>
              </a:tr>
              <a:tr h="307138">
                <a:tc>
                  <a:txBody>
                    <a:bodyPr/>
                    <a:lstStyle/>
                    <a:p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 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293860"/>
                  </a:ext>
                </a:extLst>
              </a:tr>
              <a:tr h="307138">
                <a:tc>
                  <a:txBody>
                    <a:bodyPr/>
                    <a:lstStyle/>
                    <a:p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Jan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72220"/>
                  </a:ext>
                </a:extLst>
              </a:tr>
              <a:tr h="307138">
                <a:tc>
                  <a:txBody>
                    <a:bodyPr/>
                    <a:lstStyle/>
                    <a:p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Feb 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01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226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 and CoLE</a:t>
            </a:r>
            <a:endParaRPr lang="en-IE" dirty="0"/>
          </a:p>
        </p:txBody>
      </p:sp>
      <p:graphicFrame>
        <p:nvGraphicFramePr>
          <p:cNvPr id="5" name="Group 25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855637"/>
              </p:ext>
            </p:extLst>
          </p:nvPr>
        </p:nvGraphicFramePr>
        <p:xfrm>
          <a:off x="450377" y="1654175"/>
          <a:ext cx="7937974" cy="2927351"/>
        </p:xfrm>
        <a:graphic>
          <a:graphicData uri="http://schemas.openxmlformats.org/drawingml/2006/table">
            <a:tbl>
              <a:tblPr/>
              <a:tblGrid>
                <a:gridCol w="123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Month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Explicit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Inferred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Total 010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% Explicit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90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%  Total CoLE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July-23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9,210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5,443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14,653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30,944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413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Aug-23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11,264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5,864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17,128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35,939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538134"/>
              </p:ext>
            </p:extLst>
          </p:nvPr>
        </p:nvGraphicFramePr>
        <p:xfrm>
          <a:off x="446049" y="4581527"/>
          <a:ext cx="7971076" cy="882572"/>
        </p:xfrm>
        <a:graphic>
          <a:graphicData uri="http://schemas.openxmlformats.org/drawingml/2006/table">
            <a:tbl>
              <a:tblPr/>
              <a:tblGrid>
                <a:gridCol w="1221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6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9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8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4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7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2572"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Sep-23</a:t>
                      </a:r>
                      <a:r>
                        <a:rPr lang="en-IE" sz="1000" b="0" i="0" u="none" strike="noStrike" dirty="0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10,824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6,551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17,375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35,244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B6E42D4-BAB3-4A24-83F4-D13AA275F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89043"/>
              </p:ext>
            </p:extLst>
          </p:nvPr>
        </p:nvGraphicFramePr>
        <p:xfrm>
          <a:off x="446050" y="5464099"/>
          <a:ext cx="7971074" cy="882572"/>
        </p:xfrm>
        <a:graphic>
          <a:graphicData uri="http://schemas.openxmlformats.org/drawingml/2006/table">
            <a:tbl>
              <a:tblPr/>
              <a:tblGrid>
                <a:gridCol w="1221264">
                  <a:extLst>
                    <a:ext uri="{9D8B030D-6E8A-4147-A177-3AD203B41FA5}">
                      <a16:colId xmlns:a16="http://schemas.microsoft.com/office/drawing/2014/main" val="685175147"/>
                    </a:ext>
                  </a:extLst>
                </a:gridCol>
                <a:gridCol w="1030575">
                  <a:extLst>
                    <a:ext uri="{9D8B030D-6E8A-4147-A177-3AD203B41FA5}">
                      <a16:colId xmlns:a16="http://schemas.microsoft.com/office/drawing/2014/main" val="2164721428"/>
                    </a:ext>
                  </a:extLst>
                </a:gridCol>
                <a:gridCol w="1286827">
                  <a:extLst>
                    <a:ext uri="{9D8B030D-6E8A-4147-A177-3AD203B41FA5}">
                      <a16:colId xmlns:a16="http://schemas.microsoft.com/office/drawing/2014/main" val="3480662833"/>
                    </a:ext>
                  </a:extLst>
                </a:gridCol>
                <a:gridCol w="1099853">
                  <a:extLst>
                    <a:ext uri="{9D8B030D-6E8A-4147-A177-3AD203B41FA5}">
                      <a16:colId xmlns:a16="http://schemas.microsoft.com/office/drawing/2014/main" val="1215926010"/>
                    </a:ext>
                  </a:extLst>
                </a:gridCol>
                <a:gridCol w="1099852">
                  <a:extLst>
                    <a:ext uri="{9D8B030D-6E8A-4147-A177-3AD203B41FA5}">
                      <a16:colId xmlns:a16="http://schemas.microsoft.com/office/drawing/2014/main" val="2210295045"/>
                    </a:ext>
                  </a:extLst>
                </a:gridCol>
                <a:gridCol w="1154846">
                  <a:extLst>
                    <a:ext uri="{9D8B030D-6E8A-4147-A177-3AD203B41FA5}">
                      <a16:colId xmlns:a16="http://schemas.microsoft.com/office/drawing/2014/main" val="3510822609"/>
                    </a:ext>
                  </a:extLst>
                </a:gridCol>
                <a:gridCol w="1077857">
                  <a:extLst>
                    <a:ext uri="{9D8B030D-6E8A-4147-A177-3AD203B41FA5}">
                      <a16:colId xmlns:a16="http://schemas.microsoft.com/office/drawing/2014/main" val="4168728140"/>
                    </a:ext>
                  </a:extLst>
                </a:gridCol>
              </a:tblGrid>
              <a:tr h="882572"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en-IE" sz="18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11,008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8,097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19,105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38,692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730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00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Registration Rejections %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-33386" y="512582"/>
          <a:ext cx="9210773" cy="583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0517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Debt Flagging</a:t>
            </a:r>
          </a:p>
        </p:txBody>
      </p:sp>
      <p:graphicFrame>
        <p:nvGraphicFramePr>
          <p:cNvPr id="4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945473"/>
              </p:ext>
            </p:extLst>
          </p:nvPr>
        </p:nvGraphicFramePr>
        <p:xfrm>
          <a:off x="0" y="1226633"/>
          <a:ext cx="8352263" cy="4190392"/>
        </p:xfrm>
        <a:graphic>
          <a:graphicData uri="http://schemas.openxmlformats.org/drawingml/2006/table">
            <a:tbl>
              <a:tblPr/>
              <a:tblGrid>
                <a:gridCol w="4797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8289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200"/>
                        </a:spcAft>
                        <a:buClr>
                          <a:schemeClr val="bg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C7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Aug 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Sept 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b="1" i="0" u="none" strike="noStrike" dirty="0">
                          <a:effectLst/>
                          <a:latin typeface="Arial" panose="020B0604020202020204" pitchFamily="34" charset="0"/>
                        </a:rPr>
                        <a:t>Oct – 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4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received (012)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290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(22)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339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(28)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268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(29)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22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not forwarded for reason implied or explicit CoLE, timeout, etc.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(4)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8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sent to gaining supplier (112)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248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(19)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293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(25)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227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(25)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471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not cancelled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206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(16)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223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(19)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170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(21)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584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cancelled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(3)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70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(6)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57 </a:t>
                      </a:r>
                      <a:r>
                        <a:rPr lang="en-GB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(4)</a:t>
                      </a:r>
                      <a:endParaRPr lang="en-I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846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b="0" i="0" u="none" strike="noStrike" dirty="0">
                          <a:effectLst/>
                          <a:latin typeface="Arial" panose="020B0604020202020204" pitchFamily="34" charset="0"/>
                        </a:rPr>
                        <a:t>Total Debt Notifications sent to gaining supplier as % of total COS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0.69%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0.96%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0.69%</a:t>
                      </a:r>
                      <a:endParaRPr lang="en-IE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95300" y="5395995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Figures in brackets represent situations where an ESB Networks PAYG meter is installed.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260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-1"/>
            <a:ext cx="6811667" cy="847493"/>
          </a:xfrm>
        </p:spPr>
        <p:txBody>
          <a:bodyPr/>
          <a:lstStyle/>
          <a:p>
            <a:r>
              <a:rPr lang="en-IE" dirty="0"/>
              <a:t>Debt Flagging</a:t>
            </a:r>
          </a:p>
        </p:txBody>
      </p:sp>
    </p:spTree>
    <p:extLst>
      <p:ext uri="{BB962C8B-B14F-4D97-AF65-F5344CB8AC3E}">
        <p14:creationId xmlns:p14="http://schemas.microsoft.com/office/powerpoint/2010/main" val="74200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221194"/>
            <a:ext cx="6811667" cy="531281"/>
          </a:xfrm>
        </p:spPr>
        <p:txBody>
          <a:bodyPr/>
          <a:lstStyle/>
          <a:p>
            <a:r>
              <a:rPr lang="en-IE" dirty="0"/>
              <a:t>Disputed Reads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/>
        </p:nvGraphicFramePr>
        <p:xfrm>
          <a:off x="-77838" y="392266"/>
          <a:ext cx="9299677" cy="6073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55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B GB PPT">
      <a:dk1>
        <a:srgbClr val="467BBD"/>
      </a:dk1>
      <a:lt1>
        <a:srgbClr val="A59D95"/>
      </a:lt1>
      <a:dk2>
        <a:srgbClr val="FFFFFF"/>
      </a:dk2>
      <a:lt2>
        <a:srgbClr val="B6BF00"/>
      </a:lt2>
      <a:accent1>
        <a:srgbClr val="003C71"/>
      </a:accent1>
      <a:accent2>
        <a:srgbClr val="009FDF"/>
      </a:accent2>
      <a:accent3>
        <a:srgbClr val="ECC200"/>
      </a:accent3>
      <a:accent4>
        <a:srgbClr val="63666A"/>
      </a:accent4>
      <a:accent5>
        <a:srgbClr val="00A599"/>
      </a:accent5>
      <a:accent6>
        <a:srgbClr val="D57E1C"/>
      </a:accent6>
      <a:hlink>
        <a:srgbClr val="009FDF"/>
      </a:hlink>
      <a:folHlink>
        <a:srgbClr val="6E267B"/>
      </a:folHlink>
    </a:clrScheme>
    <a:fontScheme name="ESB Docume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B Networks_PPT_Design_2018Update v1.2.potx" id="{6B24F988-BB77-4A63-AC87-F4EAD4987421}" vid="{BE52B8EA-850F-4A81-A017-EA8C43462FE9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ESB Networks_PPT_4x3_2018Update</Template>
  <TotalTime>8328</TotalTime>
  <Words>442</Words>
  <Application>Microsoft Office PowerPoint</Application>
  <PresentationFormat>On-screen Show (4:3)</PresentationFormat>
  <Paragraphs>166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Office Theme</vt:lpstr>
      <vt:lpstr>MRSO Update </vt:lpstr>
      <vt:lpstr>Market Message 010</vt:lpstr>
      <vt:lpstr>Market Message 105L</vt:lpstr>
      <vt:lpstr>COS in-progress 6th Nov 2023 – 10,287  </vt:lpstr>
      <vt:lpstr>COS and CoLE</vt:lpstr>
      <vt:lpstr>Registration Rejections %</vt:lpstr>
      <vt:lpstr>Debt Flagging</vt:lpstr>
      <vt:lpstr>Debt Flagging</vt:lpstr>
      <vt:lpstr>Disputed Reads</vt:lpstr>
      <vt:lpstr>Total Withdrawal of 310 reads for all Suppliers</vt:lpstr>
      <vt:lpstr>Objections – Erroneous Transfer</vt:lpstr>
      <vt:lpstr>Objections – Erroneous Transfer</vt:lpstr>
      <vt:lpstr>List of new Smart MCC Switches as of 6th Nov 2023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MRSO Update</dc:title>
  <dc:creator>Halligan. Gerry (ESB Networks)</dc:creator>
  <cp:lastModifiedBy>Long. James (ESB Networks)</cp:lastModifiedBy>
  <cp:revision>222</cp:revision>
  <cp:lastPrinted>2019-06-24T13:41:18Z</cp:lastPrinted>
  <dcterms:created xsi:type="dcterms:W3CDTF">2018-11-06T12:15:46Z</dcterms:created>
  <dcterms:modified xsi:type="dcterms:W3CDTF">2023-11-07T10:02:12Z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4b7b92-9708-4942-8fd7-f99d10f83297_Enabled">
    <vt:lpwstr>true</vt:lpwstr>
  </property>
  <property fmtid="{D5CDD505-2E9C-101B-9397-08002B2CF9AE}" pid="3" name="MSIP_Label_bf4b7b92-9708-4942-8fd7-f99d10f83297_SetDate">
    <vt:lpwstr>2021-04-19T15:45:19Z</vt:lpwstr>
  </property>
  <property fmtid="{D5CDD505-2E9C-101B-9397-08002B2CF9AE}" pid="4" name="MSIP_Label_bf4b7b92-9708-4942-8fd7-f99d10f83297_Method">
    <vt:lpwstr>Standard</vt:lpwstr>
  </property>
  <property fmtid="{D5CDD505-2E9C-101B-9397-08002B2CF9AE}" pid="5" name="MSIP_Label_bf4b7b92-9708-4942-8fd7-f99d10f83297_Name">
    <vt:lpwstr>General</vt:lpwstr>
  </property>
  <property fmtid="{D5CDD505-2E9C-101B-9397-08002B2CF9AE}" pid="6" name="MSIP_Label_bf4b7b92-9708-4942-8fd7-f99d10f83297_SiteId">
    <vt:lpwstr>fb01cb1d-bba8-4c1a-94ef-defd79c59a09</vt:lpwstr>
  </property>
  <property fmtid="{D5CDD505-2E9C-101B-9397-08002B2CF9AE}" pid="7" name="MSIP_Label_bf4b7b92-9708-4942-8fd7-f99d10f83297_ActionId">
    <vt:lpwstr>5e729d82-2547-4d1e-946e-21009f339613</vt:lpwstr>
  </property>
  <property fmtid="{D5CDD505-2E9C-101B-9397-08002B2CF9AE}" pid="8" name="MSIP_Label_bf4b7b92-9708-4942-8fd7-f99d10f83297_ContentBits">
    <vt:lpwstr>0</vt:lpwstr>
  </property>
</Properties>
</file>